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76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7" r:id="rId15"/>
    <p:sldId id="272" r:id="rId16"/>
    <p:sldId id="273" r:id="rId17"/>
    <p:sldId id="274" r:id="rId18"/>
    <p:sldId id="275" r:id="rId19"/>
  </p:sldIdLst>
  <p:sldSz cx="12192000" cy="6858000"/>
  <p:notesSz cx="6858000" cy="9144000"/>
  <p:embeddedFontLst>
    <p:embeddedFont>
      <p:font typeface="Barlow" panose="00000500000000000000" pitchFamily="2" charset="-94"/>
      <p:regular r:id="rId21"/>
      <p:bold r:id="rId22"/>
      <p:italic r:id="rId23"/>
      <p:boldItalic r:id="rId24"/>
    </p:embeddedFont>
    <p:embeddedFont>
      <p:font typeface="Barlow Light" panose="00000400000000000000" pitchFamily="2" charset="-94"/>
      <p:regular r:id="rId25"/>
      <p:bold r:id="rId26"/>
      <p:italic r:id="rId27"/>
      <p:boldItalic r:id="rId28"/>
    </p:embeddedFont>
    <p:embeddedFont>
      <p:font typeface="Barlow Medium" panose="00000600000000000000" pitchFamily="2" charset="-94"/>
      <p:regular r:id="rId29"/>
      <p:bold r:id="rId30"/>
      <p:italic r:id="rId31"/>
      <p:boldItalic r:id="rId32"/>
    </p:embeddedFont>
    <p:embeddedFont>
      <p:font typeface="Play" panose="020B0604020202020204" charset="0"/>
      <p:regular r:id="rId33"/>
      <p:bold r:id="rId34"/>
    </p:embeddedFont>
    <p:embeddedFont>
      <p:font typeface="Segoe UI" panose="020B0502040204020203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7HLVi7B2AgpAXLNDxjXxULfVx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3EFFE0-0B4B-452C-9453-414B812E6D26}">
  <a:tblStyle styleId="{B93EFFE0-0B4B-452C-9453-414B812E6D26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tcBdr/>
        <a:fill>
          <a:solidFill>
            <a:srgbClr val="CAD1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83D01975-2A95-9D72-FB64-848EA2CB3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5:notes">
            <a:extLst>
              <a:ext uri="{FF2B5EF4-FFF2-40B4-BE49-F238E27FC236}">
                <a16:creationId xmlns:a16="http://schemas.microsoft.com/office/drawing/2014/main" id="{71F98D00-0F9E-96E9-31E9-D9E36B24DC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5:notes">
            <a:extLst>
              <a:ext uri="{FF2B5EF4-FFF2-40B4-BE49-F238E27FC236}">
                <a16:creationId xmlns:a16="http://schemas.microsoft.com/office/drawing/2014/main" id="{27297A93-FABA-DFAE-BB5B-2DAAF602A1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8331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366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Dikey Metin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 Bilgis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l="-560" r="55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525642" y="3763743"/>
            <a:ext cx="5983802" cy="191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solidFill>
                  <a:schemeClr val="lt1"/>
                </a:solidFill>
              </a:rPr>
              <a:t>MUDURNU SÜREYYA ASTARCI MESLEK YÜKSEKOKULU </a:t>
            </a:r>
            <a:endParaRPr lang="tr-TR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 Ocak-31 Aralık 2025 Dönemi</a:t>
            </a:r>
            <a:br>
              <a:rPr lang="tr-TR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tr-TR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Birim Faaliyet Raporu Sunumu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Sunumu Hazırlayıp onaylayan birim yetkilisi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Sunum yapan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Sunumun Yapılacağı tarih</a:t>
            </a:r>
            <a:endParaRPr dirty="0"/>
          </a:p>
        </p:txBody>
      </p:sp>
      <p:sp>
        <p:nvSpPr>
          <p:cNvPr id="92" name="Google Shape;92;p1"/>
          <p:cNvSpPr/>
          <p:nvPr/>
        </p:nvSpPr>
        <p:spPr>
          <a:xfrm>
            <a:off x="2302832" y="669073"/>
            <a:ext cx="795775" cy="795660"/>
          </a:xfrm>
          <a:prstGeom prst="flowChartConnector">
            <a:avLst/>
          </a:prstGeom>
          <a:solidFill>
            <a:schemeClr val="lt1"/>
          </a:solidFill>
          <a:ln w="19050" cap="flat" cmpd="sng">
            <a:solidFill>
              <a:srgbClr val="0F46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041B78"/>
                </a:solidFill>
                <a:latin typeface="Arial"/>
                <a:ea typeface="Arial"/>
                <a:cs typeface="Arial"/>
                <a:sym typeface="Arial"/>
              </a:rPr>
              <a:t>Varsa Birim Logosu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11" descr="metin, ekran görüntüsü, yazı tipi, tasarım içeren bir resim&#10;&#10;Yapay zeka tarafından oluşturulmuş içerik yanlış olabili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1"/>
          <p:cNvSpPr txBox="1"/>
          <p:nvPr/>
        </p:nvSpPr>
        <p:spPr>
          <a:xfrm>
            <a:off x="2667000" y="2702151"/>
            <a:ext cx="2115312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5" name="Google Shape;395;p11"/>
          <p:cNvSpPr txBox="1"/>
          <p:nvPr/>
        </p:nvSpPr>
        <p:spPr>
          <a:xfrm>
            <a:off x="2667000" y="3046575"/>
            <a:ext cx="2115312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16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2024</a:t>
            </a:r>
            <a:endParaRPr sz="16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6" name="Google Shape;396;p11"/>
          <p:cNvSpPr txBox="1"/>
          <p:nvPr/>
        </p:nvSpPr>
        <p:spPr>
          <a:xfrm>
            <a:off x="2667000" y="3448149"/>
            <a:ext cx="2115312" cy="533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9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1002A Başlangıç Tarihi: 18.11.2025</a:t>
            </a:r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tr-TR" sz="9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900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1505 Başlangıç Tarihi: 01.01.2024</a:t>
            </a:r>
            <a:endParaRPr sz="9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7" name="Google Shape;397;p11"/>
          <p:cNvSpPr txBox="1"/>
          <p:nvPr/>
        </p:nvSpPr>
        <p:spPr>
          <a:xfrm>
            <a:off x="2667000" y="3964023"/>
            <a:ext cx="2115312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8" name="Google Shape;398;p11"/>
          <p:cNvSpPr txBox="1"/>
          <p:nvPr/>
        </p:nvSpPr>
        <p:spPr>
          <a:xfrm>
            <a:off x="2667000" y="4384647"/>
            <a:ext cx="2115312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9" name="Google Shape;399;p11"/>
          <p:cNvSpPr txBox="1"/>
          <p:nvPr/>
        </p:nvSpPr>
        <p:spPr>
          <a:xfrm>
            <a:off x="2667000" y="4796127"/>
            <a:ext cx="2115312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550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2024</a:t>
            </a:r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2025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0" name="Google Shape;400;p11"/>
          <p:cNvSpPr txBox="1"/>
          <p:nvPr/>
        </p:nvSpPr>
        <p:spPr>
          <a:xfrm>
            <a:off x="2667000" y="5193792"/>
            <a:ext cx="2115312" cy="42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400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BAP-BDP, Baş. Tar. 21.10.2024</a:t>
            </a:r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tr-TR" sz="2400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BAP-HZD, Baş. Tar. 22.12.2025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1" name="Google Shape;401;p11"/>
          <p:cNvSpPr txBox="1"/>
          <p:nvPr/>
        </p:nvSpPr>
        <p:spPr>
          <a:xfrm>
            <a:off x="4843272" y="2702151"/>
            <a:ext cx="273710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2" name="Google Shape;402;p11"/>
          <p:cNvSpPr txBox="1"/>
          <p:nvPr/>
        </p:nvSpPr>
        <p:spPr>
          <a:xfrm>
            <a:off x="4843272" y="3056100"/>
            <a:ext cx="273710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16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Erkan KILINÇ</a:t>
            </a:r>
            <a:endParaRPr sz="16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3" name="Google Shape;403;p11"/>
          <p:cNvSpPr txBox="1"/>
          <p:nvPr/>
        </p:nvSpPr>
        <p:spPr>
          <a:xfrm>
            <a:off x="4843272" y="3457674"/>
            <a:ext cx="2737104" cy="533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4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Dr. Öğr. Üyesi Orhan KELLECİ (Yürütücü)</a:t>
            </a:r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tr-TR" sz="2400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Orhan KELLECİ (Araştırmacı)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4" name="Google Shape;404;p11"/>
          <p:cNvSpPr txBox="1"/>
          <p:nvPr/>
        </p:nvSpPr>
        <p:spPr>
          <a:xfrm>
            <a:off x="4843272" y="3964023"/>
            <a:ext cx="273710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5" name="Google Shape;405;p11"/>
          <p:cNvSpPr txBox="1"/>
          <p:nvPr/>
        </p:nvSpPr>
        <p:spPr>
          <a:xfrm>
            <a:off x="4843272" y="4384647"/>
            <a:ext cx="273710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6" name="Google Shape;406;p11"/>
          <p:cNvSpPr txBox="1"/>
          <p:nvPr/>
        </p:nvSpPr>
        <p:spPr>
          <a:xfrm>
            <a:off x="4843272" y="4762501"/>
            <a:ext cx="2737104" cy="488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4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İbrahim Ethem TORUN</a:t>
            </a:r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tr-TR"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Aydın HİM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7" name="Google Shape;407;p11"/>
          <p:cNvSpPr txBox="1"/>
          <p:nvPr/>
        </p:nvSpPr>
        <p:spPr>
          <a:xfrm>
            <a:off x="4843272" y="5207792"/>
            <a:ext cx="2737104" cy="4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4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Doç. Dr. S. Esin KÖKSAL</a:t>
            </a:r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tr-TR"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Dr. Öğr. Üyesi Levent GÜLÜM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8" name="Google Shape;408;p11"/>
          <p:cNvSpPr txBox="1"/>
          <p:nvPr/>
        </p:nvSpPr>
        <p:spPr>
          <a:xfrm>
            <a:off x="7687056" y="2702151"/>
            <a:ext cx="144780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9" name="Google Shape;409;p11"/>
          <p:cNvSpPr txBox="1"/>
          <p:nvPr/>
        </p:nvSpPr>
        <p:spPr>
          <a:xfrm>
            <a:off x="7687056" y="3046575"/>
            <a:ext cx="144780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16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2 Yıl</a:t>
            </a:r>
            <a:endParaRPr sz="16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0" name="Google Shape;410;p11"/>
          <p:cNvSpPr txBox="1"/>
          <p:nvPr/>
        </p:nvSpPr>
        <p:spPr>
          <a:xfrm>
            <a:off x="7687056" y="3505300"/>
            <a:ext cx="1447800" cy="48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4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12 Ay D</a:t>
            </a:r>
            <a:r>
              <a:rPr lang="tr-TR" sz="2400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evam Ediyor</a:t>
            </a:r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tr-TR" sz="2400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24 Ay Devam Ediyor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1" name="Google Shape;411;p11"/>
          <p:cNvSpPr txBox="1"/>
          <p:nvPr/>
        </p:nvSpPr>
        <p:spPr>
          <a:xfrm>
            <a:off x="7687056" y="3964023"/>
            <a:ext cx="144780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2" name="Google Shape;412;p11"/>
          <p:cNvSpPr txBox="1"/>
          <p:nvPr/>
        </p:nvSpPr>
        <p:spPr>
          <a:xfrm>
            <a:off x="7687056" y="4384647"/>
            <a:ext cx="144780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3" name="Google Shape;413;p11"/>
          <p:cNvSpPr txBox="1"/>
          <p:nvPr/>
        </p:nvSpPr>
        <p:spPr>
          <a:xfrm>
            <a:off x="7687056" y="4796127"/>
            <a:ext cx="144780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550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2 Yıl</a:t>
            </a:r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2 Yıl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4" name="Google Shape;414;p11"/>
          <p:cNvSpPr txBox="1"/>
          <p:nvPr/>
        </p:nvSpPr>
        <p:spPr>
          <a:xfrm>
            <a:off x="7687056" y="5067300"/>
            <a:ext cx="1447800" cy="57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4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12 Ay</a:t>
            </a:r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tr-TR"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6 Ay Devam Ediyor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5" name="Google Shape;415;p11"/>
          <p:cNvSpPr txBox="1"/>
          <p:nvPr/>
        </p:nvSpPr>
        <p:spPr>
          <a:xfrm>
            <a:off x="9204960" y="2702151"/>
            <a:ext cx="1210056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6" name="Google Shape;416;p11"/>
          <p:cNvSpPr txBox="1"/>
          <p:nvPr/>
        </p:nvSpPr>
        <p:spPr>
          <a:xfrm>
            <a:off x="9204960" y="3046575"/>
            <a:ext cx="1210056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16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200.000 TL</a:t>
            </a:r>
            <a:endParaRPr sz="20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7" name="Google Shape;417;p11"/>
          <p:cNvSpPr txBox="1"/>
          <p:nvPr/>
        </p:nvSpPr>
        <p:spPr>
          <a:xfrm>
            <a:off x="9204960" y="3514726"/>
            <a:ext cx="1210056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550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98.800 TL</a:t>
            </a:r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tr-TR"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803.000 TL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8" name="Google Shape;418;p11"/>
          <p:cNvSpPr txBox="1"/>
          <p:nvPr/>
        </p:nvSpPr>
        <p:spPr>
          <a:xfrm>
            <a:off x="9204960" y="3964023"/>
            <a:ext cx="1210056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9" name="Google Shape;419;p11"/>
          <p:cNvSpPr txBox="1"/>
          <p:nvPr/>
        </p:nvSpPr>
        <p:spPr>
          <a:xfrm>
            <a:off x="9204960" y="4384647"/>
            <a:ext cx="1210056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0" name="Google Shape;420;p11"/>
          <p:cNvSpPr txBox="1"/>
          <p:nvPr/>
        </p:nvSpPr>
        <p:spPr>
          <a:xfrm>
            <a:off x="9204960" y="4796127"/>
            <a:ext cx="1210056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550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50.000 TL</a:t>
            </a:r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72.000 TL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1" name="Google Shape;421;p11"/>
          <p:cNvSpPr txBox="1"/>
          <p:nvPr/>
        </p:nvSpPr>
        <p:spPr>
          <a:xfrm>
            <a:off x="9204960" y="5165217"/>
            <a:ext cx="1210056" cy="49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4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30.266,86 TL</a:t>
            </a:r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tr-TR"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69.330 TL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2" name="Google Shape;422;p11"/>
          <p:cNvSpPr txBox="1"/>
          <p:nvPr/>
        </p:nvSpPr>
        <p:spPr>
          <a:xfrm>
            <a:off x="10512552" y="2702151"/>
            <a:ext cx="159410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3" name="Google Shape;423;p11"/>
          <p:cNvSpPr txBox="1"/>
          <p:nvPr/>
        </p:nvSpPr>
        <p:spPr>
          <a:xfrm>
            <a:off x="10512552" y="3122775"/>
            <a:ext cx="159410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4" name="Google Shape;424;p11"/>
          <p:cNvSpPr txBox="1"/>
          <p:nvPr/>
        </p:nvSpPr>
        <p:spPr>
          <a:xfrm>
            <a:off x="10512552" y="3543399"/>
            <a:ext cx="159410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5" name="Google Shape;425;p11"/>
          <p:cNvSpPr txBox="1"/>
          <p:nvPr/>
        </p:nvSpPr>
        <p:spPr>
          <a:xfrm>
            <a:off x="10512552" y="3964023"/>
            <a:ext cx="159410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6" name="Google Shape;426;p11"/>
          <p:cNvSpPr txBox="1"/>
          <p:nvPr/>
        </p:nvSpPr>
        <p:spPr>
          <a:xfrm>
            <a:off x="10512552" y="4384647"/>
            <a:ext cx="159410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7" name="Google Shape;427;p11"/>
          <p:cNvSpPr txBox="1"/>
          <p:nvPr/>
        </p:nvSpPr>
        <p:spPr>
          <a:xfrm>
            <a:off x="10512552" y="4796127"/>
            <a:ext cx="159410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8" name="Google Shape;428;p11"/>
          <p:cNvSpPr txBox="1"/>
          <p:nvPr/>
        </p:nvSpPr>
        <p:spPr>
          <a:xfrm>
            <a:off x="10512552" y="5216751"/>
            <a:ext cx="159410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8347A07-D0A0-22B5-E914-D5DED3A5F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" y="5239370"/>
            <a:ext cx="2609850" cy="3524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12" descr="metin, ekran görüntüsü, yazı tipi içeren bir resim&#10;&#10;Yapay zeka tarafından oluşturulmuş içerik yanlış olabili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12"/>
          <p:cNvSpPr txBox="1"/>
          <p:nvPr/>
        </p:nvSpPr>
        <p:spPr>
          <a:xfrm>
            <a:off x="2667000" y="3031335"/>
            <a:ext cx="2115312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14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5" name="Google Shape;435;p12"/>
          <p:cNvSpPr txBox="1"/>
          <p:nvPr/>
        </p:nvSpPr>
        <p:spPr>
          <a:xfrm>
            <a:off x="2667000" y="3451959"/>
            <a:ext cx="2115312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14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6" name="Google Shape;436;p12"/>
          <p:cNvSpPr txBox="1"/>
          <p:nvPr/>
        </p:nvSpPr>
        <p:spPr>
          <a:xfrm>
            <a:off x="2667000" y="3872583"/>
            <a:ext cx="2115312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17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7" name="Google Shape;437;p12"/>
          <p:cNvSpPr txBox="1"/>
          <p:nvPr/>
        </p:nvSpPr>
        <p:spPr>
          <a:xfrm>
            <a:off x="2667000" y="4293207"/>
            <a:ext cx="2115312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5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8" name="Google Shape;438;p12"/>
          <p:cNvSpPr txBox="1"/>
          <p:nvPr/>
        </p:nvSpPr>
        <p:spPr>
          <a:xfrm>
            <a:off x="2667000" y="4713831"/>
            <a:ext cx="2115312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9" name="Google Shape;439;p12"/>
          <p:cNvSpPr txBox="1"/>
          <p:nvPr/>
        </p:nvSpPr>
        <p:spPr>
          <a:xfrm>
            <a:off x="2667000" y="5111496"/>
            <a:ext cx="2115312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11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0" name="Google Shape;440;p12"/>
          <p:cNvSpPr txBox="1"/>
          <p:nvPr/>
        </p:nvSpPr>
        <p:spPr>
          <a:xfrm>
            <a:off x="4852416" y="3031335"/>
            <a:ext cx="345948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22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1" name="Google Shape;441;p12"/>
          <p:cNvSpPr txBox="1"/>
          <p:nvPr/>
        </p:nvSpPr>
        <p:spPr>
          <a:xfrm>
            <a:off x="4852416" y="3451959"/>
            <a:ext cx="345948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22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2" name="Google Shape;442;p12"/>
          <p:cNvSpPr txBox="1"/>
          <p:nvPr/>
        </p:nvSpPr>
        <p:spPr>
          <a:xfrm>
            <a:off x="4852416" y="3872583"/>
            <a:ext cx="345948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22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3" name="Google Shape;443;p12"/>
          <p:cNvSpPr txBox="1"/>
          <p:nvPr/>
        </p:nvSpPr>
        <p:spPr>
          <a:xfrm>
            <a:off x="4852416" y="4293207"/>
            <a:ext cx="345948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22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4" name="Google Shape;444;p12"/>
          <p:cNvSpPr txBox="1"/>
          <p:nvPr/>
        </p:nvSpPr>
        <p:spPr>
          <a:xfrm>
            <a:off x="4852416" y="4713831"/>
            <a:ext cx="345948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22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5" name="Google Shape;445;p12"/>
          <p:cNvSpPr txBox="1"/>
          <p:nvPr/>
        </p:nvSpPr>
        <p:spPr>
          <a:xfrm>
            <a:off x="4852416" y="5111496"/>
            <a:ext cx="345948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22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6" name="Google Shape;446;p12"/>
          <p:cNvSpPr txBox="1"/>
          <p:nvPr/>
        </p:nvSpPr>
        <p:spPr>
          <a:xfrm>
            <a:off x="8409432" y="2985615"/>
            <a:ext cx="3633216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0,636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7" name="Google Shape;447;p12"/>
          <p:cNvSpPr txBox="1"/>
          <p:nvPr/>
        </p:nvSpPr>
        <p:spPr>
          <a:xfrm>
            <a:off x="8409432" y="3406239"/>
            <a:ext cx="3633216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0,636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8" name="Google Shape;448;p12"/>
          <p:cNvSpPr txBox="1"/>
          <p:nvPr/>
        </p:nvSpPr>
        <p:spPr>
          <a:xfrm>
            <a:off x="8409432" y="3826863"/>
            <a:ext cx="3633216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0,772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9" name="Google Shape;449;p12"/>
          <p:cNvSpPr txBox="1"/>
          <p:nvPr/>
        </p:nvSpPr>
        <p:spPr>
          <a:xfrm>
            <a:off x="8409432" y="4247487"/>
            <a:ext cx="3633216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0,227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0" name="Google Shape;450;p12"/>
          <p:cNvSpPr txBox="1"/>
          <p:nvPr/>
        </p:nvSpPr>
        <p:spPr>
          <a:xfrm>
            <a:off x="8409432" y="4668111"/>
            <a:ext cx="3633216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0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1" name="Google Shape;451;p12"/>
          <p:cNvSpPr txBox="1"/>
          <p:nvPr/>
        </p:nvSpPr>
        <p:spPr>
          <a:xfrm>
            <a:off x="8409432" y="5065776"/>
            <a:ext cx="3633216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0,5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13" descr="metin, ekran görüntüsü, yazılım, yazı tipi içeren bir resim&#10;&#10;Yapay zeka tarafından oluşturulmuş içerik yanlış olabili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3"/>
          <p:cNvSpPr txBox="1"/>
          <p:nvPr/>
        </p:nvSpPr>
        <p:spPr>
          <a:xfrm>
            <a:off x="4358640" y="2557984"/>
            <a:ext cx="702564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8" name="Google Shape;458;p13"/>
          <p:cNvSpPr txBox="1"/>
          <p:nvPr/>
        </p:nvSpPr>
        <p:spPr>
          <a:xfrm>
            <a:off x="4358640" y="2978608"/>
            <a:ext cx="702564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9" name="Google Shape;459;p13"/>
          <p:cNvSpPr txBox="1"/>
          <p:nvPr/>
        </p:nvSpPr>
        <p:spPr>
          <a:xfrm>
            <a:off x="4358640" y="3664706"/>
            <a:ext cx="702564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lvl="0" indent="-22860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tr-TR" dirty="0"/>
              <a:t> </a:t>
            </a:r>
            <a:endParaRPr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64" name="Google Shape;464;p13"/>
          <p:cNvSpPr txBox="1"/>
          <p:nvPr/>
        </p:nvSpPr>
        <p:spPr>
          <a:xfrm>
            <a:off x="6086856" y="2418687"/>
            <a:ext cx="484022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65" name="Google Shape;465;p13"/>
          <p:cNvSpPr txBox="1"/>
          <p:nvPr/>
        </p:nvSpPr>
        <p:spPr>
          <a:xfrm>
            <a:off x="6086856" y="2839311"/>
            <a:ext cx="484022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79" name="Google Shape;479;p13"/>
          <p:cNvSpPr txBox="1"/>
          <p:nvPr/>
        </p:nvSpPr>
        <p:spPr>
          <a:xfrm>
            <a:off x="3005328" y="2558282"/>
            <a:ext cx="122834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18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18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0" name="Google Shape;480;p13"/>
          <p:cNvSpPr txBox="1"/>
          <p:nvPr/>
        </p:nvSpPr>
        <p:spPr>
          <a:xfrm>
            <a:off x="3005328" y="2951474"/>
            <a:ext cx="122834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1" name="Google Shape;481;p13"/>
          <p:cNvSpPr txBox="1"/>
          <p:nvPr/>
        </p:nvSpPr>
        <p:spPr>
          <a:xfrm>
            <a:off x="3005328" y="3308090"/>
            <a:ext cx="122834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2" name="Google Shape;482;p13"/>
          <p:cNvSpPr txBox="1"/>
          <p:nvPr/>
        </p:nvSpPr>
        <p:spPr>
          <a:xfrm>
            <a:off x="3005328" y="3701282"/>
            <a:ext cx="122834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3" name="Google Shape;483;p13"/>
          <p:cNvSpPr txBox="1"/>
          <p:nvPr/>
        </p:nvSpPr>
        <p:spPr>
          <a:xfrm>
            <a:off x="3005328" y="4085330"/>
            <a:ext cx="122834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4" name="Google Shape;484;p13"/>
          <p:cNvSpPr txBox="1"/>
          <p:nvPr/>
        </p:nvSpPr>
        <p:spPr>
          <a:xfrm>
            <a:off x="3005328" y="4478522"/>
            <a:ext cx="122834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5" name="Google Shape;485;p13"/>
          <p:cNvSpPr txBox="1"/>
          <p:nvPr/>
        </p:nvSpPr>
        <p:spPr>
          <a:xfrm>
            <a:off x="3005328" y="4835138"/>
            <a:ext cx="122834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7" name="Google Shape;487;p13"/>
          <p:cNvSpPr txBox="1"/>
          <p:nvPr/>
        </p:nvSpPr>
        <p:spPr>
          <a:xfrm>
            <a:off x="3005328" y="5603234"/>
            <a:ext cx="122834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8" name="Google Shape;488;p13"/>
          <p:cNvSpPr txBox="1"/>
          <p:nvPr/>
        </p:nvSpPr>
        <p:spPr>
          <a:xfrm>
            <a:off x="3005328" y="5996426"/>
            <a:ext cx="122834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C5705C0-C446-B098-9F4F-D24CDFFA7ACE}"/>
              </a:ext>
            </a:extLst>
          </p:cNvPr>
          <p:cNvSpPr txBox="1"/>
          <p:nvPr/>
        </p:nvSpPr>
        <p:spPr>
          <a:xfrm>
            <a:off x="3162300" y="295852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-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32EE01A-5890-0A22-8C90-C546EC948262}"/>
              </a:ext>
            </a:extLst>
          </p:cNvPr>
          <p:cNvSpPr txBox="1"/>
          <p:nvPr/>
        </p:nvSpPr>
        <p:spPr>
          <a:xfrm>
            <a:off x="3162300" y="334749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-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5A0415D-55F4-59F2-6088-D4AC10B65D38}"/>
              </a:ext>
            </a:extLst>
          </p:cNvPr>
          <p:cNvSpPr txBox="1"/>
          <p:nvPr/>
        </p:nvSpPr>
        <p:spPr>
          <a:xfrm>
            <a:off x="3162300" y="413416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1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23B62E6-CE80-0638-91E0-8C2C119E4815}"/>
              </a:ext>
            </a:extLst>
          </p:cNvPr>
          <p:cNvSpPr txBox="1"/>
          <p:nvPr/>
        </p:nvSpPr>
        <p:spPr>
          <a:xfrm>
            <a:off x="3162300" y="452219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-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7D14FD9-2DFC-52CA-9AE9-68F76FBD96A6}"/>
              </a:ext>
            </a:extLst>
          </p:cNvPr>
          <p:cNvSpPr txBox="1"/>
          <p:nvPr/>
        </p:nvSpPr>
        <p:spPr>
          <a:xfrm>
            <a:off x="3162300" y="491092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-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F8A7D78-8045-D3E1-40BB-E24E86A1777D}"/>
              </a:ext>
            </a:extLst>
          </p:cNvPr>
          <p:cNvSpPr txBox="1"/>
          <p:nvPr/>
        </p:nvSpPr>
        <p:spPr>
          <a:xfrm>
            <a:off x="3162300" y="5680807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A2121BB-01C5-8EBE-F11C-5A22CD5F4393}"/>
              </a:ext>
            </a:extLst>
          </p:cNvPr>
          <p:cNvSpPr txBox="1"/>
          <p:nvPr/>
        </p:nvSpPr>
        <p:spPr>
          <a:xfrm>
            <a:off x="3162300" y="605123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7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A1716018-5ED3-A79E-B20B-48A29B2DF27E}"/>
              </a:ext>
            </a:extLst>
          </p:cNvPr>
          <p:cNvSpPr txBox="1"/>
          <p:nvPr/>
        </p:nvSpPr>
        <p:spPr>
          <a:xfrm>
            <a:off x="7414260" y="261100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1DB4BE0-0FC5-FC59-CB8F-CA838DC6B4FA}"/>
              </a:ext>
            </a:extLst>
          </p:cNvPr>
          <p:cNvSpPr txBox="1"/>
          <p:nvPr/>
        </p:nvSpPr>
        <p:spPr>
          <a:xfrm>
            <a:off x="7449946" y="298046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AF6BB47-6B60-EF46-FE0E-757B57F64908}"/>
              </a:ext>
            </a:extLst>
          </p:cNvPr>
          <p:cNvSpPr txBox="1"/>
          <p:nvPr/>
        </p:nvSpPr>
        <p:spPr>
          <a:xfrm>
            <a:off x="7449946" y="335692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EB4943A5-57A1-D58F-4780-9675E9E5B3A6}"/>
              </a:ext>
            </a:extLst>
          </p:cNvPr>
          <p:cNvSpPr txBox="1"/>
          <p:nvPr/>
        </p:nvSpPr>
        <p:spPr>
          <a:xfrm>
            <a:off x="5120459" y="4169695"/>
            <a:ext cx="51333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dirty="0">
                <a:latin typeface="+mn-lt"/>
              </a:rPr>
              <a:t>Mimari Restorasyon Bölümü  Zanaattan Geleceğe Altın İzler Projesi  İstanbul Teknik Gezisi 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87295E8C-A63F-5D85-9C2E-174E81AED05A}"/>
              </a:ext>
            </a:extLst>
          </p:cNvPr>
          <p:cNvSpPr txBox="1"/>
          <p:nvPr/>
        </p:nvSpPr>
        <p:spPr>
          <a:xfrm>
            <a:off x="7414260" y="4511352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41221F99-AD17-A6CA-AB65-D620D5634D1E}"/>
              </a:ext>
            </a:extLst>
          </p:cNvPr>
          <p:cNvSpPr txBox="1"/>
          <p:nvPr/>
        </p:nvSpPr>
        <p:spPr>
          <a:xfrm>
            <a:off x="7449946" y="488236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4FEEC8E6-5161-32A1-300C-679D579B4529}"/>
              </a:ext>
            </a:extLst>
          </p:cNvPr>
          <p:cNvSpPr txBox="1"/>
          <p:nvPr/>
        </p:nvSpPr>
        <p:spPr>
          <a:xfrm>
            <a:off x="4992624" y="5193606"/>
            <a:ext cx="495300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tr-TR" sz="700" dirty="0">
                <a:solidFill>
                  <a:schemeClr val="tx1"/>
                </a:solidFill>
                <a:latin typeface="+mn-lt"/>
              </a:rPr>
              <a:t>Mimari Restorasyon Bölümü </a:t>
            </a:r>
            <a:r>
              <a:rPr lang="tr-TR" sz="700" dirty="0" err="1">
                <a:solidFill>
                  <a:schemeClr val="tx1"/>
                </a:solidFill>
                <a:latin typeface="+mn-lt"/>
              </a:rPr>
              <a:t>Kalemişi</a:t>
            </a:r>
            <a:r>
              <a:rPr lang="tr-TR" sz="700" dirty="0">
                <a:solidFill>
                  <a:schemeClr val="tx1"/>
                </a:solidFill>
                <a:latin typeface="+mn-lt"/>
              </a:rPr>
              <a:t> ve Altın Varak Eğitimi </a:t>
            </a:r>
          </a:p>
          <a:p>
            <a:pPr marL="228600" lvl="0" indent="-22860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tr-TR" sz="700" dirty="0">
                <a:solidFill>
                  <a:schemeClr val="tx1"/>
                </a:solidFill>
                <a:latin typeface="+mn-lt"/>
                <a:ea typeface="Barlow"/>
                <a:cs typeface="Barlow"/>
                <a:sym typeface="Barlow"/>
              </a:rPr>
              <a:t>Rekor Topluluğu ‘</a:t>
            </a:r>
            <a:r>
              <a:rPr lang="tr-TR" sz="700" dirty="0" err="1">
                <a:solidFill>
                  <a:schemeClr val="tx1"/>
                </a:solidFill>
                <a:latin typeface="+mn-lt"/>
                <a:ea typeface="Barlow"/>
                <a:cs typeface="Barlow"/>
                <a:sym typeface="Barlow"/>
              </a:rPr>
              <a:t>nun</a:t>
            </a:r>
            <a:r>
              <a:rPr lang="tr-TR" sz="700" dirty="0">
                <a:solidFill>
                  <a:schemeClr val="tx1"/>
                </a:solidFill>
                <a:latin typeface="+mn-lt"/>
                <a:ea typeface="Barlow"/>
                <a:cs typeface="Barlow"/>
                <a:sym typeface="Barlow"/>
              </a:rPr>
              <a:t> Dalsan Kuru Duvar Sistemleri Eğitimi </a:t>
            </a:r>
          </a:p>
          <a:p>
            <a:pPr marL="228600" lvl="0" indent="-22860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tr-TR" sz="700" dirty="0">
                <a:solidFill>
                  <a:schemeClr val="tx1"/>
                </a:solidFill>
                <a:latin typeface="+mn-lt"/>
                <a:ea typeface="Barlow"/>
                <a:cs typeface="Barlow"/>
                <a:sym typeface="Barlow"/>
              </a:rPr>
              <a:t>Mimari Restorasyon Bölümü Rölyef Pasta İle Tablo Yapımı Workshop</a:t>
            </a:r>
          </a:p>
          <a:p>
            <a:pPr marL="228600" lvl="0" indent="-22860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tr-TR" sz="700" dirty="0">
                <a:solidFill>
                  <a:schemeClr val="tx1"/>
                </a:solidFill>
                <a:latin typeface="+mn-lt"/>
                <a:ea typeface="Barlow"/>
                <a:cs typeface="Barlow"/>
                <a:sym typeface="Barlow"/>
              </a:rPr>
              <a:t>Mimari Restorasyon Bölümü Geleneksel Harç Numuneleri Üretimi 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1B5ADF49-CE6A-18B0-FDCF-28618B53C5E4}"/>
              </a:ext>
            </a:extLst>
          </p:cNvPr>
          <p:cNvSpPr txBox="1"/>
          <p:nvPr/>
        </p:nvSpPr>
        <p:spPr>
          <a:xfrm>
            <a:off x="7414260" y="565809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39D9B792-27E2-0297-6FE9-EBC84FCF5775}"/>
              </a:ext>
            </a:extLst>
          </p:cNvPr>
          <p:cNvSpPr txBox="1"/>
          <p:nvPr/>
        </p:nvSpPr>
        <p:spPr>
          <a:xfrm>
            <a:off x="7414260" y="6038537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1EC3BD0C-CE86-3677-15C7-44DF91D5E14F}"/>
              </a:ext>
            </a:extLst>
          </p:cNvPr>
          <p:cNvSpPr txBox="1"/>
          <p:nvPr/>
        </p:nvSpPr>
        <p:spPr>
          <a:xfrm>
            <a:off x="3162300" y="524661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4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87B2460D-694A-91C3-2F5F-8F274ADE6ECD}"/>
              </a:ext>
            </a:extLst>
          </p:cNvPr>
          <p:cNvSpPr txBox="1"/>
          <p:nvPr/>
        </p:nvSpPr>
        <p:spPr>
          <a:xfrm>
            <a:off x="4868275" y="5632816"/>
            <a:ext cx="597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tr-TR" sz="1000" dirty="0">
                <a:solidFill>
                  <a:schemeClr val="tx1"/>
                </a:solidFill>
                <a:latin typeface="+mn-lt"/>
                <a:ea typeface="Barlow"/>
                <a:cs typeface="Arial" panose="020B0604020202020204" pitchFamily="34" charset="0"/>
                <a:sym typeface="Barlow"/>
              </a:rPr>
              <a:t>Rekor Topluluğu’nun Erasmus ve Gençlik Projeleri Bilgilendirme Toplantısı</a:t>
            </a:r>
          </a:p>
          <a:p>
            <a:pPr marL="228600" lvl="0" indent="-22860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tr-TR" sz="1000" dirty="0">
                <a:solidFill>
                  <a:schemeClr val="tx1"/>
                </a:solidFill>
                <a:latin typeface="+mn-lt"/>
                <a:ea typeface="Barlow"/>
                <a:cs typeface="Arial" panose="020B0604020202020204" pitchFamily="34" charset="0"/>
                <a:sym typeface="Barlow"/>
              </a:rPr>
              <a:t>Rekor Topluluğu’nun İzzet Baysal ‘ı Anma Programı Belgesel Gösterimi ve Fotoğraf Sergisi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15" descr="mavi, meneviş mavisi, Majorelle Blue, ekran görüntüsü içeren bir resim&#10;&#10;Yapay zeka tarafından oluşturulmuş içerik yanlış olabili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1687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09" name="Google Shape;509;p15"/>
          <p:cNvGraphicFramePr/>
          <p:nvPr>
            <p:extLst>
              <p:ext uri="{D42A27DB-BD31-4B8C-83A1-F6EECF244321}">
                <p14:modId xmlns:p14="http://schemas.microsoft.com/office/powerpoint/2010/main" val="2101652105"/>
              </p:ext>
            </p:extLst>
          </p:nvPr>
        </p:nvGraphicFramePr>
        <p:xfrm>
          <a:off x="1187782" y="1591315"/>
          <a:ext cx="7313421" cy="3641587"/>
        </p:xfrm>
        <a:graphic>
          <a:graphicData uri="http://schemas.openxmlformats.org/drawingml/2006/table">
            <a:tbl>
              <a:tblPr firstRow="1" bandRow="1">
                <a:noFill/>
                <a:tableStyleId>{B93EFFE0-0B4B-452C-9453-414B812E6D26}</a:tableStyleId>
              </a:tblPr>
              <a:tblGrid>
                <a:gridCol w="790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5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8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8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82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800" b="0" i="0" u="none" strike="noStrike" cap="none"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Yıl</a:t>
                      </a:r>
                      <a:endParaRPr/>
                    </a:p>
                  </a:txBody>
                  <a:tcPr marL="34225" marR="34775" marT="17400" marB="17400" anchor="ctr" anchorCtr="1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1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800" b="0" i="0" u="none" strike="noStrike" cap="none"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Kod</a:t>
                      </a:r>
                      <a:endParaRPr/>
                    </a:p>
                  </a:txBody>
                  <a:tcPr marL="34225" marR="34775" marT="17400" marB="17400" anchor="ctr" anchorCtr="1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1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800" b="0" i="0" u="none" strike="noStrike" cap="none" dirty="0"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Ödenek</a:t>
                      </a:r>
                      <a:endParaRPr dirty="0"/>
                    </a:p>
                  </a:txBody>
                  <a:tcPr marL="34225" marR="34775" marT="17400" marB="17400" anchor="ctr" anchorCtr="1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1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800" b="0" i="0" u="none" strike="noStrike" cap="none"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TL</a:t>
                      </a:r>
                      <a:endParaRPr/>
                    </a:p>
                  </a:txBody>
                  <a:tcPr marL="34225" marR="34775" marT="17400" marB="17400" anchor="ctr" anchorCtr="1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1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800" b="0" i="0" u="none" strike="noStrike" cap="none"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Ek (TL)</a:t>
                      </a:r>
                      <a:endParaRPr/>
                    </a:p>
                  </a:txBody>
                  <a:tcPr marL="34225" marR="34775" marT="17400" marB="17400" anchor="ctr" anchorCtr="1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1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800" b="0" i="0" u="none" strike="noStrike" cap="none"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Harcama (TL)</a:t>
                      </a:r>
                      <a:endParaRPr/>
                    </a:p>
                  </a:txBody>
                  <a:tcPr marL="34225" marR="34775" marT="17400" marB="17400" anchor="ctr" anchorCtr="1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1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013">
                <a:tc row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800" b="0" i="0" u="none" strike="noStrike" cap="none" dirty="0">
                          <a:solidFill>
                            <a:schemeClr val="lt1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2025</a:t>
                      </a:r>
                      <a:endParaRPr dirty="0"/>
                    </a:p>
                  </a:txBody>
                  <a:tcPr marL="34775" marR="34775" marT="17400" marB="17400" anchor="ctr" anchorCtr="1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34775" marR="34775" marT="17400" marB="17400" anchor="ctr" anchorCtr="1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/>
                        <a:t>Personel Gideri (Maaş)</a:t>
                      </a:r>
                      <a:endParaRPr/>
                    </a:p>
                  </a:txBody>
                  <a:tcPr marL="34775" marR="34775" marT="17400" marB="1740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26.852.100</a:t>
                      </a:r>
                      <a:endParaRPr dirty="0"/>
                    </a:p>
                  </a:txBody>
                  <a:tcPr marL="34775" marR="34775" marT="17400" marB="17400" anchor="ctr" anchorCtr="1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34775" marR="34775" marT="17400" marB="17400" anchor="ctr" anchorCtr="1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26.851.435</a:t>
                      </a:r>
                      <a:endParaRPr dirty="0"/>
                    </a:p>
                  </a:txBody>
                  <a:tcPr marL="34775" marR="34775" marT="17400" marB="17400" anchor="ctr" anchorCtr="1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6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34775" marR="34775" marT="17400" marB="17400" anchor="ctr" anchorCtr="1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/>
                        <a:t>Sos. Güv. Kur. Prim. Gid.</a:t>
                      </a:r>
                      <a:endParaRPr/>
                    </a:p>
                  </a:txBody>
                  <a:tcPr marL="34775" marR="34775" marT="17400" marB="17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2.949.000</a:t>
                      </a:r>
                      <a:endParaRPr dirty="0"/>
                    </a:p>
                  </a:txBody>
                  <a:tcPr marL="34775" marR="34775" marT="17400" marB="17400" anchor="ctr" anchorCtr="1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11.000</a:t>
                      </a:r>
                      <a:endParaRPr sz="900" dirty="0"/>
                    </a:p>
                  </a:txBody>
                  <a:tcPr marL="34775" marR="34775" marT="17400" marB="17400" anchor="ctr" anchorCtr="1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2.938.333</a:t>
                      </a:r>
                      <a:endParaRPr dirty="0"/>
                    </a:p>
                  </a:txBody>
                  <a:tcPr marL="34775" marR="34775" marT="17400" marB="17400" anchor="ctr" anchorCtr="1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3.2</a:t>
                      </a:r>
                      <a:endParaRPr dirty="0"/>
                    </a:p>
                  </a:txBody>
                  <a:tcPr marL="34775" marR="34775" marT="17400" marB="17400" anchor="ctr" anchorCtr="1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Tüketime </a:t>
                      </a:r>
                      <a:r>
                        <a:rPr lang="tr-TR" sz="900" dirty="0" err="1"/>
                        <a:t>Yonelik</a:t>
                      </a:r>
                      <a:r>
                        <a:rPr lang="tr-TR" sz="900" dirty="0"/>
                        <a:t> Mal ve Malzeme Al.</a:t>
                      </a:r>
                      <a:endParaRPr dirty="0"/>
                    </a:p>
                  </a:txBody>
                  <a:tcPr marL="34775" marR="34775" marT="17400" marB="17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968.000</a:t>
                      </a:r>
                      <a:endParaRPr dirty="0"/>
                    </a:p>
                  </a:txBody>
                  <a:tcPr marL="34775" marR="34775" marT="17400" marB="17400" anchor="ctr" anchorCtr="1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211.000</a:t>
                      </a:r>
                      <a:endParaRPr sz="1050" dirty="0"/>
                    </a:p>
                  </a:txBody>
                  <a:tcPr marL="34775" marR="34775" marT="17400" marB="17400" anchor="ctr" anchorCtr="1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967.057</a:t>
                      </a:r>
                      <a:endParaRPr dirty="0"/>
                    </a:p>
                  </a:txBody>
                  <a:tcPr marL="34775" marR="34775" marT="17400" marB="17400" anchor="ctr" anchorCtr="1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5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/>
                        <a:t>3.3.1</a:t>
                      </a:r>
                      <a:endParaRPr/>
                    </a:p>
                  </a:txBody>
                  <a:tcPr marL="34775" marR="34775" marT="17400" marB="17400" anchor="ctr" anchorCtr="1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/>
                        <a:t>Geçici Görev Yolluğu</a:t>
                      </a:r>
                      <a:endParaRPr/>
                    </a:p>
                  </a:txBody>
                  <a:tcPr marL="34775" marR="34775" marT="17400" marB="17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10.000</a:t>
                      </a:r>
                      <a:endParaRPr dirty="0"/>
                    </a:p>
                  </a:txBody>
                  <a:tcPr marL="34775" marR="34775" marT="17400" marB="17400" anchor="ctr" anchorCtr="1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34775" marR="34775" marT="17400" marB="17400" anchor="ctr" anchorCtr="1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3.487</a:t>
                      </a:r>
                      <a:endParaRPr dirty="0"/>
                    </a:p>
                  </a:txBody>
                  <a:tcPr marL="34775" marR="34775" marT="17400" marB="17400" anchor="ctr" anchorCtr="1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9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/>
                        <a:t>3.3.2</a:t>
                      </a:r>
                      <a:endParaRPr/>
                    </a:p>
                  </a:txBody>
                  <a:tcPr marL="34775" marR="34775" marT="17400" marB="17400" anchor="ctr" anchorCtr="1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/>
                        <a:t>Sürekli Görev Yolluğu</a:t>
                      </a:r>
                      <a:endParaRPr/>
                    </a:p>
                  </a:txBody>
                  <a:tcPr marL="34775" marR="34775" marT="17400" marB="17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31.000</a:t>
                      </a:r>
                      <a:endParaRPr dirty="0"/>
                    </a:p>
                  </a:txBody>
                  <a:tcPr marL="34775" marR="34775" marT="17400" marB="17400" anchor="ctr" anchorCtr="1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34775" marR="34775" marT="17400" marB="17400" anchor="ctr" anchorCtr="1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0</a:t>
                      </a:r>
                      <a:endParaRPr dirty="0"/>
                    </a:p>
                  </a:txBody>
                  <a:tcPr marL="34775" marR="34775" marT="17400" marB="17400" anchor="ctr" anchorCtr="1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2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/>
                        <a:t>3.5</a:t>
                      </a:r>
                      <a:endParaRPr/>
                    </a:p>
                  </a:txBody>
                  <a:tcPr marL="34775" marR="34775" marT="17400" marB="17400" anchor="ctr" anchorCtr="1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Hizmet Alımları</a:t>
                      </a:r>
                      <a:endParaRPr dirty="0"/>
                    </a:p>
                  </a:txBody>
                  <a:tcPr marL="34775" marR="34775" marT="17400" marB="17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7.000</a:t>
                      </a:r>
                      <a:endParaRPr dirty="0"/>
                    </a:p>
                  </a:txBody>
                  <a:tcPr marL="34775" marR="34775" marT="17400" marB="17400" anchor="ctr" anchorCtr="1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34775" marR="34775" marT="17400" marB="17400" anchor="ctr" anchorCtr="1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5.212</a:t>
                      </a:r>
                      <a:endParaRPr dirty="0"/>
                    </a:p>
                  </a:txBody>
                  <a:tcPr marL="34775" marR="34775" marT="17400" marB="17400" anchor="ctr" anchorCtr="1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50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/>
                        <a:t>3.7</a:t>
                      </a:r>
                      <a:endParaRPr/>
                    </a:p>
                  </a:txBody>
                  <a:tcPr marL="34775" marR="34775" marT="17400" marB="17400" anchor="ctr" anchorCtr="1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/>
                        <a:t>Menkul Mal Gayrimaddi Hak Alım Bakım ve Onarım Gid.</a:t>
                      </a:r>
                      <a:endParaRPr/>
                    </a:p>
                  </a:txBody>
                  <a:tcPr marL="34775" marR="34775" marT="17400" marB="17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12.000</a:t>
                      </a:r>
                      <a:endParaRPr dirty="0"/>
                    </a:p>
                  </a:txBody>
                  <a:tcPr marL="34775" marR="34775" marT="17400" marB="17400" anchor="ctr" anchorCtr="1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34775" marR="34775" marT="17400" marB="17400" anchor="ctr" anchorCtr="1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8.400</a:t>
                      </a:r>
                      <a:endParaRPr dirty="0"/>
                    </a:p>
                  </a:txBody>
                  <a:tcPr marL="34775" marR="34775" marT="17400" marB="17400" anchor="ctr" anchorCtr="1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10" name="Google Shape;510;p15"/>
          <p:cNvSpPr txBox="1"/>
          <p:nvPr/>
        </p:nvSpPr>
        <p:spPr>
          <a:xfrm>
            <a:off x="1087299" y="1270429"/>
            <a:ext cx="1680545" cy="23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tr-TR" sz="1200" dirty="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MMYO </a:t>
            </a:r>
            <a:r>
              <a:rPr lang="tr-TR" sz="1200" cap="none" dirty="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 2025 YILI BÜTÇE</a:t>
            </a:r>
            <a:endParaRPr dirty="0"/>
          </a:p>
        </p:txBody>
      </p:sp>
      <p:sp>
        <p:nvSpPr>
          <p:cNvPr id="512" name="Google Shape;512;p15"/>
          <p:cNvSpPr txBox="1"/>
          <p:nvPr/>
        </p:nvSpPr>
        <p:spPr>
          <a:xfrm>
            <a:off x="1087299" y="4154937"/>
            <a:ext cx="4908217" cy="23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</p:txBody>
      </p:sp>
      <p:sp>
        <p:nvSpPr>
          <p:cNvPr id="513" name="Google Shape;513;p15"/>
          <p:cNvSpPr txBox="1"/>
          <p:nvPr/>
        </p:nvSpPr>
        <p:spPr>
          <a:xfrm>
            <a:off x="1491242" y="251559"/>
            <a:ext cx="9209517" cy="774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tr-TR" sz="2800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BÜTÇE UYGULAMALARI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>
          <a:extLst>
            <a:ext uri="{FF2B5EF4-FFF2-40B4-BE49-F238E27FC236}">
              <a16:creationId xmlns:a16="http://schemas.microsoft.com/office/drawing/2014/main" id="{BA728DAA-A506-378D-B48B-31C0FF5C0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15" descr="mavi, meneviş mavisi, Majorelle Blue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C33B5E7-BEB4-13C4-8754-1B0FC3526A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11" name="Google Shape;511;p15">
            <a:extLst>
              <a:ext uri="{FF2B5EF4-FFF2-40B4-BE49-F238E27FC236}">
                <a16:creationId xmlns:a16="http://schemas.microsoft.com/office/drawing/2014/main" id="{35CFA065-C1EA-364D-4161-5AFE7565CC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2907501"/>
              </p:ext>
            </p:extLst>
          </p:nvPr>
        </p:nvGraphicFramePr>
        <p:xfrm>
          <a:off x="1539089" y="1822066"/>
          <a:ext cx="7651430" cy="4116792"/>
        </p:xfrm>
        <a:graphic>
          <a:graphicData uri="http://schemas.openxmlformats.org/drawingml/2006/table">
            <a:tbl>
              <a:tblPr firstRow="1" bandRow="1">
                <a:noFill/>
                <a:tableStyleId>{B93EFFE0-0B4B-452C-9453-414B812E6D26}</a:tableStyleId>
              </a:tblPr>
              <a:tblGrid>
                <a:gridCol w="1013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4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19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800" b="0" i="0"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Tarih</a:t>
                      </a:r>
                      <a:endParaRPr/>
                    </a:p>
                  </a:txBody>
                  <a:tcPr marL="34225" marR="34775" marT="17400" marB="17400" anchor="ctr" anchorCtr="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1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800" b="0" i="0"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Firma Adı</a:t>
                      </a:r>
                      <a:endParaRPr/>
                    </a:p>
                  </a:txBody>
                  <a:tcPr marL="34225" marR="34775" marT="17400" marB="17400" anchor="ctr" anchorCtr="1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1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800" b="0" i="0"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Alınan Malzeme</a:t>
                      </a:r>
                      <a:endParaRPr/>
                    </a:p>
                  </a:txBody>
                  <a:tcPr marL="34225" marR="34775" marT="17400" marB="17400" anchor="ctr" anchorCtr="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1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800" b="0" i="0"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Tutar (TL)</a:t>
                      </a:r>
                      <a:endParaRPr/>
                    </a:p>
                  </a:txBody>
                  <a:tcPr marL="34225" marR="34775" marT="17400" marB="17400" anchor="ctr" anchorCtr="1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51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5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10.11.2025</a:t>
                      </a:r>
                      <a:endParaRPr sz="900" dirty="0"/>
                    </a:p>
                  </a:txBody>
                  <a:tcPr marL="34775" marR="34775" marT="17400" marB="17400" anchor="ctr" anchorCtr="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Bozoğlu </a:t>
                      </a:r>
                      <a:r>
                        <a:rPr lang="tr-TR" sz="900" dirty="0" err="1"/>
                        <a:t>İnş.Mlz.Pls.Eşy.Yem.Nal.Hır.Züc.El.Eş.Hub.Nak.Hay.San</a:t>
                      </a:r>
                      <a:r>
                        <a:rPr lang="tr-TR" sz="900" dirty="0"/>
                        <a:t> ve </a:t>
                      </a:r>
                      <a:r>
                        <a:rPr lang="tr-TR" sz="900" dirty="0" err="1"/>
                        <a:t>Tic.Ltd.Şti</a:t>
                      </a:r>
                      <a:r>
                        <a:rPr lang="tr-TR" sz="900" dirty="0"/>
                        <a:t>.</a:t>
                      </a:r>
                      <a:endParaRPr sz="900" dirty="0"/>
                    </a:p>
                  </a:txBody>
                  <a:tcPr marL="34775" marR="34775" marT="17400" marB="174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Medikal Malzemeler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 err="1"/>
                        <a:t>Diger</a:t>
                      </a:r>
                      <a:r>
                        <a:rPr lang="tr-TR" sz="900" dirty="0"/>
                        <a:t> Yedek Parçalar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Kaplayıcılar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Elektrik- </a:t>
                      </a:r>
                      <a:r>
                        <a:rPr lang="tr-TR" sz="900" dirty="0" err="1"/>
                        <a:t>Elektorink</a:t>
                      </a:r>
                      <a:r>
                        <a:rPr lang="tr-TR" sz="900" dirty="0"/>
                        <a:t> ve Aydınlatma Malz.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Su ve </a:t>
                      </a:r>
                      <a:r>
                        <a:rPr lang="tr-TR" sz="900" dirty="0" err="1"/>
                        <a:t>Sıhhı</a:t>
                      </a:r>
                      <a:r>
                        <a:rPr lang="tr-TR" sz="900" dirty="0"/>
                        <a:t> Tesisat Yedek Parçaları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Tutturucular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Haşerelere Karşı Mücadele Ürünleri </a:t>
                      </a:r>
                      <a:endParaRPr sz="900" dirty="0"/>
                    </a:p>
                  </a:txBody>
                  <a:tcPr marL="34775" marR="34775" marT="17400" marB="174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10.100.10 TL</a:t>
                      </a:r>
                      <a:endParaRPr sz="900" dirty="0"/>
                    </a:p>
                  </a:txBody>
                  <a:tcPr marL="34775" marR="34775" marT="17400" marB="17400" anchor="ctr" anchorCtr="1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1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tr-TR" sz="900" dirty="0"/>
                        <a:t>30.09.2025</a:t>
                      </a:r>
                      <a:endParaRPr sz="900" dirty="0"/>
                    </a:p>
                  </a:txBody>
                  <a:tcPr marL="34775" marR="34775" marT="17400" marB="17400" anchor="ctr" anchorCtr="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900" dirty="0"/>
                        <a:t>Bozoğlu </a:t>
                      </a:r>
                      <a:r>
                        <a:rPr lang="tr-TR" sz="900" dirty="0" err="1"/>
                        <a:t>İnş.Mlz.Pls.Eşy.Yem.Nal.Hır.Züc.El.Eş.Hub.Nak.Hay.San</a:t>
                      </a:r>
                      <a:r>
                        <a:rPr lang="tr-TR" sz="900" dirty="0"/>
                        <a:t> ve </a:t>
                      </a:r>
                      <a:r>
                        <a:rPr lang="tr-TR" sz="900" dirty="0" err="1"/>
                        <a:t>Tic.Ltd.Şti</a:t>
                      </a:r>
                      <a:r>
                        <a:rPr lang="tr-TR" sz="900" dirty="0"/>
                        <a:t>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34775" marR="34775" marT="17400" marB="174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Sarı Rekor ( Bahçe Sulama Hattı İçin ) </a:t>
                      </a:r>
                      <a:endParaRPr sz="900" dirty="0"/>
                    </a:p>
                  </a:txBody>
                  <a:tcPr marL="34775" marR="34775" marT="17400" marB="174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2.728.27 TL</a:t>
                      </a:r>
                      <a:endParaRPr sz="900" dirty="0"/>
                    </a:p>
                  </a:txBody>
                  <a:tcPr marL="34775" marR="34775" marT="17400" marB="1740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14.08.2025</a:t>
                      </a:r>
                      <a:endParaRPr sz="1000" dirty="0"/>
                    </a:p>
                  </a:txBody>
                  <a:tcPr marL="34775" marR="34775" marT="17400" marB="17400" anchor="ctr" anchorCtr="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/>
                        <a:t>Bozoğlu </a:t>
                      </a:r>
                      <a:r>
                        <a:rPr lang="tr-TR" sz="1000" dirty="0" err="1"/>
                        <a:t>İnş.Mlz.Pls.Eşy.Yem.Nal.Hır.Züc.El.Eş.Hub.Nak.Hay.San</a:t>
                      </a:r>
                      <a:r>
                        <a:rPr lang="tr-TR" sz="1000" dirty="0"/>
                        <a:t> ve </a:t>
                      </a:r>
                      <a:r>
                        <a:rPr lang="tr-TR" sz="1000" dirty="0" err="1"/>
                        <a:t>Tic.Ltd.Şti</a:t>
                      </a:r>
                      <a:r>
                        <a:rPr lang="tr-TR" sz="1000" dirty="0"/>
                        <a:t>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34775" marR="34775" marT="17400" marB="174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Meslek Yüksekokulumuz genel ihtiyaçları ( Hortum, </a:t>
                      </a:r>
                      <a:r>
                        <a:rPr lang="tr-TR" sz="1000" dirty="0" err="1"/>
                        <a:t>ampül</a:t>
                      </a:r>
                      <a:r>
                        <a:rPr lang="tr-TR" sz="1000" dirty="0"/>
                        <a:t>, boya vb. ) </a:t>
                      </a:r>
                      <a:endParaRPr sz="1000" dirty="0"/>
                    </a:p>
                  </a:txBody>
                  <a:tcPr marL="34775" marR="34775" marT="17400" marB="174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9.395.00TL</a:t>
                      </a:r>
                      <a:endParaRPr sz="1000" dirty="0"/>
                    </a:p>
                  </a:txBody>
                  <a:tcPr marL="34775" marR="34775" marT="17400" marB="1740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5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17.07.2025</a:t>
                      </a:r>
                      <a:endParaRPr sz="1000" dirty="0"/>
                    </a:p>
                  </a:txBody>
                  <a:tcPr marL="34775" marR="34775" marT="17400" marB="17400" anchor="ctr" anchorCtr="1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Onurlu Yapı Malzemeleri Limited Şirketi </a:t>
                      </a:r>
                      <a:endParaRPr sz="1000" dirty="0"/>
                    </a:p>
                  </a:txBody>
                  <a:tcPr marL="34775" marR="34775" marT="17400" marB="17400" anchor="ctr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Klozet, musluk , led armatör, </a:t>
                      </a:r>
                      <a:r>
                        <a:rPr lang="tr-TR" sz="1000" dirty="0" err="1"/>
                        <a:t>revervuar</a:t>
                      </a:r>
                      <a:r>
                        <a:rPr lang="tr-TR" sz="1000" dirty="0"/>
                        <a:t> </a:t>
                      </a:r>
                      <a:endParaRPr sz="1000" dirty="0"/>
                    </a:p>
                  </a:txBody>
                  <a:tcPr marL="34775" marR="34775" marT="17400" marB="1740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25.599,98 TL</a:t>
                      </a:r>
                      <a:endParaRPr sz="1000" dirty="0"/>
                    </a:p>
                  </a:txBody>
                  <a:tcPr marL="34775" marR="34775" marT="17400" marB="17400" anchor="ctr" anchorCtr="1"/>
                </a:tc>
                <a:extLst>
                  <a:ext uri="{0D108BD9-81ED-4DB2-BD59-A6C34878D82A}">
                    <a16:rowId xmlns:a16="http://schemas.microsoft.com/office/drawing/2014/main" val="3348503824"/>
                  </a:ext>
                </a:extLst>
              </a:tr>
              <a:tr h="14889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21.03.2025</a:t>
                      </a:r>
                      <a:endParaRPr sz="1000" dirty="0"/>
                    </a:p>
                  </a:txBody>
                  <a:tcPr marL="34775" marR="34775" marT="17400" marB="17400" anchor="ctr" anchorCtr="1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Genç Bilgisayar </a:t>
                      </a:r>
                      <a:endParaRPr sz="1000" dirty="0"/>
                    </a:p>
                  </a:txBody>
                  <a:tcPr marL="34775" marR="34775" marT="17400" marB="17400" anchor="ctr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Renkli yazısı toneri  ve bilgisayar adaptörü </a:t>
                      </a:r>
                      <a:endParaRPr sz="1000" dirty="0"/>
                    </a:p>
                  </a:txBody>
                  <a:tcPr marL="34775" marR="34775" marT="17400" marB="1740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2.599,30 TL </a:t>
                      </a:r>
                      <a:endParaRPr sz="1000" dirty="0"/>
                    </a:p>
                  </a:txBody>
                  <a:tcPr marL="34775" marR="34775" marT="17400" marB="17400" anchor="ctr" anchorCtr="1"/>
                </a:tc>
                <a:extLst>
                  <a:ext uri="{0D108BD9-81ED-4DB2-BD59-A6C34878D82A}">
                    <a16:rowId xmlns:a16="http://schemas.microsoft.com/office/drawing/2014/main" val="1523948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25.03.2025</a:t>
                      </a:r>
                      <a:endParaRPr sz="1000" dirty="0"/>
                    </a:p>
                  </a:txBody>
                  <a:tcPr marL="34775" marR="34775" marT="17400" marB="17400" anchor="ctr" anchorCtr="1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 err="1"/>
                        <a:t>Kopier</a:t>
                      </a:r>
                      <a:r>
                        <a:rPr lang="tr-TR" sz="1000" dirty="0"/>
                        <a:t> Bilişim Sistemleri Limited Şirketi </a:t>
                      </a:r>
                      <a:endParaRPr sz="1000" dirty="0"/>
                    </a:p>
                  </a:txBody>
                  <a:tcPr marL="34775" marR="34775" marT="17400" marB="17400" anchor="ctr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Fotokopi makinası parça alımı </a:t>
                      </a:r>
                      <a:endParaRPr sz="1000" dirty="0"/>
                    </a:p>
                  </a:txBody>
                  <a:tcPr marL="34775" marR="34775" marT="17400" marB="1740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3.619,18 TL</a:t>
                      </a:r>
                      <a:endParaRPr sz="1000" dirty="0"/>
                    </a:p>
                  </a:txBody>
                  <a:tcPr marL="34775" marR="34775" marT="17400" marB="17400" anchor="ctr" anchorCtr="1"/>
                </a:tc>
                <a:extLst>
                  <a:ext uri="{0D108BD9-81ED-4DB2-BD59-A6C34878D82A}">
                    <a16:rowId xmlns:a16="http://schemas.microsoft.com/office/drawing/2014/main" val="2320462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24.10.2025</a:t>
                      </a:r>
                      <a:endParaRPr sz="1000" dirty="0"/>
                    </a:p>
                  </a:txBody>
                  <a:tcPr marL="34775" marR="34775" marT="17400" marB="17400" anchor="ctr" anchorCtr="1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Genç Bilgisayar </a:t>
                      </a:r>
                      <a:endParaRPr sz="1000" dirty="0"/>
                    </a:p>
                  </a:txBody>
                  <a:tcPr marL="34775" marR="34775" marT="17400" marB="17400" anchor="ctr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HTMI Kablo( 3 tane ) </a:t>
                      </a:r>
                      <a:endParaRPr sz="1000" dirty="0"/>
                    </a:p>
                  </a:txBody>
                  <a:tcPr marL="34775" marR="34775" marT="17400" marB="1740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892,89 TL </a:t>
                      </a:r>
                      <a:endParaRPr sz="1000" dirty="0"/>
                    </a:p>
                  </a:txBody>
                  <a:tcPr marL="34775" marR="34775" marT="17400" marB="17400" anchor="ctr" anchorCtr="1"/>
                </a:tc>
                <a:extLst>
                  <a:ext uri="{0D108BD9-81ED-4DB2-BD59-A6C34878D82A}">
                    <a16:rowId xmlns:a16="http://schemas.microsoft.com/office/drawing/2014/main" val="1687127748"/>
                  </a:ext>
                </a:extLst>
              </a:tr>
              <a:tr h="1240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18.11.2025</a:t>
                      </a:r>
                      <a:endParaRPr sz="1000" dirty="0"/>
                    </a:p>
                  </a:txBody>
                  <a:tcPr marL="34775" marR="34775" marT="17400" marB="17400" anchor="ctr" anchorCtr="1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AHT Alt Yapı </a:t>
                      </a:r>
                      <a:r>
                        <a:rPr lang="tr-TR" sz="1000" dirty="0" err="1"/>
                        <a:t>Lti.Şti</a:t>
                      </a:r>
                      <a:r>
                        <a:rPr lang="tr-TR" sz="1000" dirty="0"/>
                        <a:t>.</a:t>
                      </a:r>
                      <a:endParaRPr sz="1000" dirty="0"/>
                    </a:p>
                  </a:txBody>
                  <a:tcPr marL="34775" marR="34775" marT="17400" marB="17400" anchor="ctr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Bahçe sulama hattı </a:t>
                      </a:r>
                      <a:r>
                        <a:rPr lang="tr-TR" sz="1000" dirty="0" err="1"/>
                        <a:t>selonoit</a:t>
                      </a:r>
                      <a:r>
                        <a:rPr lang="tr-TR" sz="1000" dirty="0"/>
                        <a:t> vana (5adet ) </a:t>
                      </a:r>
                      <a:endParaRPr sz="1000" dirty="0"/>
                    </a:p>
                  </a:txBody>
                  <a:tcPr marL="34775" marR="34775" marT="17400" marB="1740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17.857,80 TL</a:t>
                      </a:r>
                      <a:endParaRPr sz="1000" dirty="0"/>
                    </a:p>
                  </a:txBody>
                  <a:tcPr marL="34775" marR="34775" marT="17400" marB="17400" anchor="ctr" anchorCtr="1"/>
                </a:tc>
                <a:extLst>
                  <a:ext uri="{0D108BD9-81ED-4DB2-BD59-A6C34878D82A}">
                    <a16:rowId xmlns:a16="http://schemas.microsoft.com/office/drawing/2014/main" val="17700996"/>
                  </a:ext>
                </a:extLst>
              </a:tr>
              <a:tr h="1677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50" dirty="0"/>
                        <a:t>01.12.2025</a:t>
                      </a:r>
                      <a:endParaRPr sz="1050" dirty="0"/>
                    </a:p>
                  </a:txBody>
                  <a:tcPr marL="34775" marR="34775" marT="17400" marB="17400" anchor="ctr" anchorCtr="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50" dirty="0"/>
                        <a:t>Umut Elektrik </a:t>
                      </a:r>
                      <a:endParaRPr sz="1050" dirty="0"/>
                    </a:p>
                  </a:txBody>
                  <a:tcPr marL="34775" marR="34775" marT="17400" marB="174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50" dirty="0"/>
                        <a:t>Fan motoru bakım, onarım ve işçiliği </a:t>
                      </a:r>
                      <a:endParaRPr sz="1050" dirty="0"/>
                    </a:p>
                  </a:txBody>
                  <a:tcPr marL="34775" marR="34775" marT="17400" marB="174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50" dirty="0"/>
                        <a:t>7.353,64 TL</a:t>
                      </a:r>
                      <a:endParaRPr sz="1050" dirty="0"/>
                    </a:p>
                  </a:txBody>
                  <a:tcPr marL="34775" marR="34775" marT="17400" marB="1740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6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17.12.2025</a:t>
                      </a:r>
                      <a:endParaRPr sz="900" dirty="0"/>
                    </a:p>
                  </a:txBody>
                  <a:tcPr marL="34775" marR="34775" marT="17400" marB="17400" anchor="ctr" anchorCtr="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000" dirty="0"/>
                        <a:t>Genç Bilgisayar </a:t>
                      </a:r>
                      <a:endParaRPr sz="1000" dirty="0"/>
                    </a:p>
                  </a:txBody>
                  <a:tcPr marL="34775" marR="34775" marT="17400" marB="174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Renkli fotokopi toneri , A4 baskı kağıdı </a:t>
                      </a:r>
                      <a:endParaRPr sz="900" dirty="0"/>
                    </a:p>
                  </a:txBody>
                  <a:tcPr marL="34775" marR="34775" marT="17400" marB="174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900" dirty="0"/>
                        <a:t>2.380,78 TL</a:t>
                      </a:r>
                      <a:endParaRPr sz="900" dirty="0"/>
                    </a:p>
                  </a:txBody>
                  <a:tcPr marL="34775" marR="34775" marT="17400" marB="17400" anchor="ctr" anchorCtr="1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2" name="Google Shape;512;p15">
            <a:extLst>
              <a:ext uri="{FF2B5EF4-FFF2-40B4-BE49-F238E27FC236}">
                <a16:creationId xmlns:a16="http://schemas.microsoft.com/office/drawing/2014/main" id="{6AFF2891-F68C-8F11-4050-17F35CBC2492}"/>
              </a:ext>
            </a:extLst>
          </p:cNvPr>
          <p:cNvSpPr txBox="1"/>
          <p:nvPr/>
        </p:nvSpPr>
        <p:spPr>
          <a:xfrm>
            <a:off x="4581937" y="1506211"/>
            <a:ext cx="4908217" cy="23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tr-TR" sz="1200" dirty="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MMYO </a:t>
            </a:r>
            <a:r>
              <a:rPr lang="tr-TR" sz="1200" cap="none" dirty="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 2025 YILI  SATIN ALINAN MALZEME BİLGİLERİ</a:t>
            </a:r>
            <a:endParaRPr dirty="0"/>
          </a:p>
        </p:txBody>
      </p:sp>
      <p:sp>
        <p:nvSpPr>
          <p:cNvPr id="513" name="Google Shape;513;p15">
            <a:extLst>
              <a:ext uri="{FF2B5EF4-FFF2-40B4-BE49-F238E27FC236}">
                <a16:creationId xmlns:a16="http://schemas.microsoft.com/office/drawing/2014/main" id="{9698FE1E-1D5D-EE17-B863-844295081A8B}"/>
              </a:ext>
            </a:extLst>
          </p:cNvPr>
          <p:cNvSpPr txBox="1"/>
          <p:nvPr/>
        </p:nvSpPr>
        <p:spPr>
          <a:xfrm>
            <a:off x="1491242" y="251559"/>
            <a:ext cx="9209517" cy="774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tr-TR" sz="2800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BÜTÇE UYGULAMALARI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29604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16" descr="ekran görüntüsü, meneviş mavisi, mavi, metin içeren bir resim&#10;&#10;Yapay zeka tarafından oluşturulmuş içerik yanlış olabili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20" name="Google Shape;520;p16"/>
          <p:cNvGraphicFramePr/>
          <p:nvPr>
            <p:extLst>
              <p:ext uri="{D42A27DB-BD31-4B8C-83A1-F6EECF244321}">
                <p14:modId xmlns:p14="http://schemas.microsoft.com/office/powerpoint/2010/main" val="3634907400"/>
              </p:ext>
            </p:extLst>
          </p:nvPr>
        </p:nvGraphicFramePr>
        <p:xfrm>
          <a:off x="1181621" y="1053873"/>
          <a:ext cx="10146900" cy="6062182"/>
        </p:xfrm>
        <a:graphic>
          <a:graphicData uri="http://schemas.openxmlformats.org/drawingml/2006/table">
            <a:tbl>
              <a:tblPr firstRow="1" bandRow="1">
                <a:noFill/>
                <a:tableStyleId>{B93EFFE0-0B4B-452C-9453-414B812E6D26}</a:tableStyleId>
              </a:tblPr>
              <a:tblGrid>
                <a:gridCol w="483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0" i="0" cap="none">
                          <a:solidFill>
                            <a:schemeClr val="lt1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POZİTİF</a:t>
                      </a:r>
                      <a:endParaRPr/>
                    </a:p>
                  </a:txBody>
                  <a:tcPr marL="132225" marR="132225" marT="132225" marB="132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3CC">
                        <a:alpha val="5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0" i="0" cap="none">
                          <a:solidFill>
                            <a:schemeClr val="lt1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NEGATİF</a:t>
                      </a:r>
                      <a:endParaRPr/>
                    </a:p>
                  </a:txBody>
                  <a:tcPr marL="132225" marR="132225" marT="132225" marB="132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3CC">
                        <a:alpha val="5058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0" i="0" cap="none" dirty="0">
                          <a:solidFill>
                            <a:schemeClr val="lt1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GÜÇLÜ YÖNLER</a:t>
                      </a:r>
                      <a:endParaRPr dirty="0"/>
                    </a:p>
                  </a:txBody>
                  <a:tcPr marL="132225" marR="132225" marT="132225" marB="132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200" b="0" i="0" cap="none">
                          <a:solidFill>
                            <a:schemeClr val="lt1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ZAYIF YÖNLER</a:t>
                      </a:r>
                      <a:endParaRPr/>
                    </a:p>
                  </a:txBody>
                  <a:tcPr marL="132225" marR="132225" marT="132225" marB="132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85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Arial" pitchFamily="34" charset="0"/>
                        <a:buChar char="•"/>
                        <a:tabLst>
                          <a:tab pos="85725" algn="l"/>
                        </a:tabLst>
                        <a:defRPr/>
                      </a:pPr>
                      <a:r>
                        <a:rPr lang="tr-TR" sz="1200" b="0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Aptos"/>
                          <a:ea typeface="Aptos"/>
                          <a:cs typeface="Aptos"/>
                          <a:sym typeface="Arial"/>
                        </a:rPr>
                        <a:t>Genç ve dinamik bir öğretim kadrosuna sahip olmak</a:t>
                      </a:r>
                    </a:p>
                    <a:p>
                      <a:pPr marL="85725" marR="0" lvl="0" indent="-857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Arial" pitchFamily="34" charset="0"/>
                        <a:buChar char="•"/>
                        <a:tabLst>
                          <a:tab pos="85725" algn="l"/>
                        </a:tabLst>
                        <a:defRPr/>
                      </a:pPr>
                      <a:r>
                        <a:rPr lang="tr-TR" sz="1200" b="0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Aptos"/>
                          <a:ea typeface="Aptos"/>
                          <a:cs typeface="Aptos"/>
                          <a:sym typeface="Arial"/>
                        </a:rPr>
                        <a:t>Ulusal ve uluslararası yayın sayısındaki artış</a:t>
                      </a:r>
                    </a:p>
                    <a:p>
                      <a:pPr marL="85725" marR="0" lvl="0" indent="-857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Arial" pitchFamily="34" charset="0"/>
                        <a:buChar char="•"/>
                        <a:tabLst>
                          <a:tab pos="85725" algn="l"/>
                        </a:tabLst>
                        <a:defRPr/>
                      </a:pPr>
                      <a:r>
                        <a:rPr lang="tr-TR" sz="1200" b="0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Aptos"/>
                          <a:ea typeface="Aptos"/>
                          <a:cs typeface="Aptos"/>
                          <a:sym typeface="Arial"/>
                        </a:rPr>
                        <a:t>Öğretim elemanları için odaların ve eğitim öğretim için sınıfların hacimce ferah olması, </a:t>
                      </a:r>
                    </a:p>
                    <a:p>
                      <a:pPr marL="85725" marR="0" lvl="0" indent="-857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Arial" pitchFamily="34" charset="0"/>
                        <a:buChar char="•"/>
                        <a:tabLst>
                          <a:tab pos="85725" algn="l"/>
                        </a:tabLst>
                        <a:defRPr/>
                      </a:pPr>
                      <a:r>
                        <a:rPr lang="tr-TR" sz="1200" b="0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Aptos"/>
                          <a:ea typeface="Aptos"/>
                          <a:cs typeface="Aptos"/>
                          <a:sym typeface="Arial"/>
                        </a:rPr>
                        <a:t>Öğretim üyelerinin bilgisayar ve internet olanaklarına sahip olması, </a:t>
                      </a:r>
                    </a:p>
                    <a:p>
                      <a:pPr marL="85725" marR="0" lvl="0" indent="-857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Arial" pitchFamily="34" charset="0"/>
                        <a:buChar char="•"/>
                        <a:tabLst>
                          <a:tab pos="85725" algn="l"/>
                        </a:tabLst>
                        <a:defRPr/>
                      </a:pPr>
                      <a:r>
                        <a:rPr lang="tr-TR" sz="1200" b="0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Aptos"/>
                          <a:ea typeface="Aptos"/>
                          <a:cs typeface="Aptos"/>
                          <a:sym typeface="Arial"/>
                        </a:rPr>
                        <a:t>Araştırma ve eğitim faaliyetlerinde üst yönetim desteği </a:t>
                      </a:r>
                      <a:endParaRPr lang="tr-TR" sz="1200" b="0" i="0" cap="none" dirty="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132225" marR="132225" marT="132225" marB="132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None/>
                        <a:tabLst>
                          <a:tab pos="180975" algn="l"/>
                        </a:tabLst>
                      </a:pPr>
                      <a:r>
                        <a:rPr lang="tr-TR" sz="1200" b="0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Aptos"/>
                          <a:ea typeface="Aptos"/>
                          <a:cs typeface="Aptos"/>
                          <a:sym typeface="Arial"/>
                        </a:rPr>
                        <a:t>   Bolu Abant İzzet Baysal Üniversitesi merkez kampüse olan uzaklık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180975" algn="l"/>
                        </a:tabLst>
                        <a:defRPr/>
                      </a:pPr>
                      <a:r>
                        <a:rPr lang="tr-TR" sz="1200" b="0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Aptos"/>
                          <a:ea typeface="Aptos"/>
                          <a:cs typeface="Aptos"/>
                          <a:sym typeface="Arial"/>
                        </a:rPr>
                        <a:t>Ekonomik ve sosyal yönden az gelişmiş küçük bir ilçede bulunmak</a:t>
                      </a:r>
                    </a:p>
                    <a:p>
                      <a:pPr marL="180975" lvl="0" indent="-18097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180975" algn="l"/>
                        </a:tabLst>
                      </a:pPr>
                      <a:r>
                        <a:rPr lang="tr-TR" sz="1200" b="0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Aptos"/>
                          <a:ea typeface="Aptos"/>
                          <a:cs typeface="Aptos"/>
                          <a:sym typeface="Arial"/>
                        </a:rPr>
                        <a:t>Nitelikli teknik eleman eksikliği</a:t>
                      </a:r>
                    </a:p>
                    <a:p>
                      <a:pPr marL="180975" lvl="0" indent="-18097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180975" algn="l"/>
                        </a:tabLst>
                      </a:pPr>
                      <a:r>
                        <a:rPr lang="tr-TR" sz="1200" b="0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Aptos"/>
                          <a:ea typeface="Aptos"/>
                          <a:cs typeface="Aptos"/>
                          <a:sym typeface="Arial"/>
                        </a:rPr>
                        <a:t>Yakın çevreyi bilimsel konularda bilgilendirme ve bilinçlendirmenin etkin yapılamaması</a:t>
                      </a: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Noto Sans Symbols"/>
                        <a:buChar char="∙"/>
                      </a:pPr>
                      <a:endParaRPr sz="1200" b="0" i="0" cap="none" dirty="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132225" marR="132225" marT="132225" marB="132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74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0" i="0" cap="none">
                          <a:solidFill>
                            <a:schemeClr val="bg1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FIRSATLAR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132225" marR="132225" marT="132225" marB="132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3CC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0" i="0" cap="none">
                          <a:solidFill>
                            <a:schemeClr val="bg1"/>
                          </a:solidFill>
                          <a:latin typeface="Barlow Medium"/>
                          <a:ea typeface="Barlow Medium"/>
                          <a:cs typeface="Barlow Medium"/>
                          <a:sym typeface="Barlow Medium"/>
                        </a:rPr>
                        <a:t>TEHDİTLER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132225" marR="132225" marT="132225" marB="132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3CC">
                        <a:alpha val="5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5800">
                <a:tc>
                  <a:txBody>
                    <a:bodyPr/>
                    <a:lstStyle/>
                    <a:p>
                      <a:pPr marL="180975" lvl="0" indent="-18097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200" b="0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Aptos"/>
                          <a:ea typeface="Aptos"/>
                          <a:cs typeface="Aptos"/>
                          <a:sym typeface="Arial"/>
                        </a:rPr>
                        <a:t>Ara eleman ihtiyacının artma eğilimi. </a:t>
                      </a:r>
                    </a:p>
                    <a:p>
                      <a:pPr marL="180975" lvl="0" indent="-18097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200" b="0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Aptos"/>
                          <a:ea typeface="Aptos"/>
                          <a:cs typeface="Aptos"/>
                          <a:sym typeface="Arial"/>
                        </a:rPr>
                        <a:t>Kalite çalışmalarında üniversite yönetiminin öncü tutumu</a:t>
                      </a:r>
                    </a:p>
                    <a:p>
                      <a:pPr marL="180975" lvl="0" indent="-18097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200" b="0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Aptos"/>
                          <a:ea typeface="Aptos"/>
                          <a:cs typeface="Aptos"/>
                          <a:sym typeface="Arial"/>
                        </a:rPr>
                        <a:t>Öğrenci laboratuvarları ve araştırma laboratuvarlarının pek çok yüksekokula göre çok daha iyi durumda olması</a:t>
                      </a:r>
                    </a:p>
                    <a:p>
                      <a:pPr marL="180975" lvl="0" indent="-18097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200" b="0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Aptos"/>
                          <a:ea typeface="Aptos"/>
                          <a:cs typeface="Aptos"/>
                          <a:sym typeface="Arial"/>
                        </a:rPr>
                        <a:t>Ülkemizde AR-GE çalışmalarına verilen önemin ve ayrılan bütçenin artması,</a:t>
                      </a:r>
                    </a:p>
                    <a:p>
                      <a:pPr marL="180975" lvl="0" indent="-18097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200" b="0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Aptos"/>
                          <a:ea typeface="Aptos"/>
                          <a:cs typeface="Aptos"/>
                          <a:sym typeface="Arial"/>
                        </a:rPr>
                        <a:t>Uluslararası rekabetin artması.</a:t>
                      </a:r>
                      <a:endParaRPr lang="tr-TR" sz="1200" b="0" i="0" u="none" strike="noStrike" cap="none" spc="0" dirty="0">
                        <a:solidFill>
                          <a:schemeClr val="bg1"/>
                        </a:solidFill>
                        <a:latin typeface="Aptos"/>
                        <a:ea typeface="Calibri"/>
                        <a:cs typeface="Times New Roman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Noto Sans Symbols"/>
                        <a:buChar char="∙"/>
                      </a:pPr>
                      <a:endParaRPr sz="1200" cap="none" dirty="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132225" marR="132225" marT="132225" marB="132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200" b="0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Aptos"/>
                          <a:ea typeface="Aptos"/>
                          <a:cs typeface="Aptos"/>
                          <a:sym typeface="Arial"/>
                        </a:rPr>
                        <a:t>Kuruluşların maliyet kaygılarıyla eğitimsiz insan gücüne yönelmesi 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180340" algn="l"/>
                        </a:tabLst>
                        <a:defRPr/>
                      </a:pPr>
                      <a:r>
                        <a:rPr lang="tr-TR" sz="1200" b="0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Aptos"/>
                          <a:ea typeface="Aptos"/>
                          <a:cs typeface="Aptos"/>
                          <a:sym typeface="Arial"/>
                        </a:rPr>
                        <a:t>Nitelikli öğretim elemanı temin etmede yaşanan sıkıntılar </a:t>
                      </a:r>
                    </a:p>
                    <a:p>
                      <a:pPr marL="180975" lvl="0" indent="-18097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200" b="0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Aptos"/>
                          <a:ea typeface="Aptos"/>
                          <a:cs typeface="Aptos"/>
                          <a:sym typeface="Arial"/>
                        </a:rPr>
                        <a:t> Üniversitemizin bulunduğu bölgenin 1. dereceden deprem kuşağı içerisinde yer alması </a:t>
                      </a:r>
                    </a:p>
                    <a:p>
                      <a:pPr marL="180975" lvl="0" indent="-18097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200" b="0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Aptos"/>
                          <a:ea typeface="Aptos"/>
                          <a:cs typeface="Aptos"/>
                          <a:sym typeface="Arial"/>
                        </a:rPr>
                        <a:t>Devlet bütçesinden eğitim ve araştırmaya ayrılan payın yetersiz oluşu</a:t>
                      </a:r>
                    </a:p>
                    <a:p>
                      <a:pPr marL="180975" lvl="0" indent="-18097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tr-TR" sz="1200" b="0" i="0" u="none" strike="noStrike" kern="1200" cap="none" dirty="0">
                          <a:solidFill>
                            <a:schemeClr val="bg1"/>
                          </a:solidFill>
                          <a:effectLst/>
                          <a:latin typeface="Aptos"/>
                          <a:ea typeface="Aptos"/>
                          <a:cs typeface="Aptos"/>
                          <a:sym typeface="Arial"/>
                        </a:rPr>
                        <a:t>Yeni açılan üniversiteler</a:t>
                      </a: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Noto Sans Symbols"/>
                        <a:buChar char="∙"/>
                      </a:pPr>
                      <a:endParaRPr sz="1200" cap="none" dirty="0">
                        <a:solidFill>
                          <a:schemeClr val="bg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132225" marR="132225" marT="132225" marB="1322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74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17" descr="metin, ekran görüntüsü, dikdörtgen, tasarım içeren bir resim&#10;&#10;Yapay zeka tarafından oluşturulmuş içerik yanlış olabili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17"/>
          <p:cNvSpPr txBox="1"/>
          <p:nvPr/>
        </p:nvSpPr>
        <p:spPr>
          <a:xfrm>
            <a:off x="1754970" y="251559"/>
            <a:ext cx="9209517" cy="774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tr-TR" sz="2800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2026 YILI İÇİN PLANLADIĞINIZ ETKİNLİKLER</a:t>
            </a:r>
            <a:endParaRPr/>
          </a:p>
        </p:txBody>
      </p:sp>
      <p:sp>
        <p:nvSpPr>
          <p:cNvPr id="527" name="Google Shape;527;p17"/>
          <p:cNvSpPr txBox="1"/>
          <p:nvPr/>
        </p:nvSpPr>
        <p:spPr>
          <a:xfrm>
            <a:off x="2109216" y="2702151"/>
            <a:ext cx="8333232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1200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Liselerde Meslek Yüksekokulu – Bölüm Tanıtımı (Ormancılık Bölümü ) </a:t>
            </a:r>
            <a:endParaRPr sz="12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8" name="Google Shape;528;p17"/>
          <p:cNvSpPr txBox="1"/>
          <p:nvPr/>
        </p:nvSpPr>
        <p:spPr>
          <a:xfrm>
            <a:off x="2109216" y="3104487"/>
            <a:ext cx="8333232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12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21 Mart Ormancılık Haftası Etkinliği (Ormancılık Bölümü ) </a:t>
            </a:r>
            <a:endParaRPr sz="12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9" name="Google Shape;529;p17"/>
          <p:cNvSpPr txBox="1"/>
          <p:nvPr/>
        </p:nvSpPr>
        <p:spPr>
          <a:xfrm>
            <a:off x="2109216" y="3497679"/>
            <a:ext cx="790772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12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Kampüs Dışında Çevre Temizliği (Ormancılık Bölümü )</a:t>
            </a:r>
            <a:endParaRPr sz="12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0" name="Google Shape;530;p17"/>
          <p:cNvSpPr txBox="1"/>
          <p:nvPr/>
        </p:nvSpPr>
        <p:spPr>
          <a:xfrm>
            <a:off x="2109216" y="3964023"/>
            <a:ext cx="7527475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1200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Tarihi Bir Konağın Temizliği ( Mimarlık ve Şehir Planlama Bölümü ) </a:t>
            </a:r>
            <a:endParaRPr sz="12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1" name="Google Shape;531;p17"/>
          <p:cNvSpPr txBox="1"/>
          <p:nvPr/>
        </p:nvSpPr>
        <p:spPr>
          <a:xfrm>
            <a:off x="2109216" y="4393791"/>
            <a:ext cx="8333232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12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Bütüncül Sürü Yönetim Atölyesi ( Veterinerlik Bölümü ) </a:t>
            </a:r>
            <a:endParaRPr sz="12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2" name="Google Shape;532;p17"/>
          <p:cNvSpPr txBox="1"/>
          <p:nvPr/>
        </p:nvSpPr>
        <p:spPr>
          <a:xfrm>
            <a:off x="2109216" y="4786983"/>
            <a:ext cx="822459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12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Fidan Dikimi Etkinliği ( Otel, Lokanta ve İkram Hizmetleri Bölümü ) </a:t>
            </a:r>
            <a:endParaRPr sz="12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3" name="Google Shape;533;p17"/>
          <p:cNvSpPr txBox="1"/>
          <p:nvPr/>
        </p:nvSpPr>
        <p:spPr>
          <a:xfrm>
            <a:off x="2100072" y="5244183"/>
            <a:ext cx="8342376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12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Tarihi Mekan Çevre Temizliği Etkinliği ( Otel, Lokanta ve İkram Hizmetleri Bölümü  ) </a:t>
            </a:r>
            <a:endParaRPr sz="12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4" name="Google Shape;534;p17"/>
          <p:cNvSpPr txBox="1"/>
          <p:nvPr/>
        </p:nvSpPr>
        <p:spPr>
          <a:xfrm>
            <a:off x="2109216" y="5646519"/>
            <a:ext cx="8333232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5" name="Google Shape;535;p17"/>
          <p:cNvSpPr txBox="1"/>
          <p:nvPr/>
        </p:nvSpPr>
        <p:spPr>
          <a:xfrm>
            <a:off x="2100072" y="6057999"/>
            <a:ext cx="8333232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18" descr="ekran görüntüsü, dikdörtgen, metin, tasarım içeren bir resim&#10;&#10;Yapay zeka tarafından oluşturulmuş içerik yanlış olabili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8"/>
          <p:cNvSpPr txBox="1"/>
          <p:nvPr/>
        </p:nvSpPr>
        <p:spPr>
          <a:xfrm>
            <a:off x="1754970" y="251559"/>
            <a:ext cx="9209517" cy="774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tr-TR" sz="2800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YAŞADIĞINIZ SORUNLAR VE İYİLEŞTİRME ÖNERİLERİNİZ</a:t>
            </a:r>
            <a:endParaRPr/>
          </a:p>
        </p:txBody>
      </p:sp>
      <p:sp>
        <p:nvSpPr>
          <p:cNvPr id="542" name="Google Shape;542;p18"/>
          <p:cNvSpPr txBox="1"/>
          <p:nvPr/>
        </p:nvSpPr>
        <p:spPr>
          <a:xfrm>
            <a:off x="1222248" y="2436975"/>
            <a:ext cx="4873752" cy="112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fontAlgn="ctr"/>
            <a:r>
              <a:rPr lang="tr-TR" sz="1000" dirty="0"/>
              <a:t>Öğrencilerden 'kampüs imkanlarından faydalanamıyoruz' şeklinde şikayetlerin çok sık alınması</a:t>
            </a:r>
          </a:p>
          <a:p>
            <a:pPr fontAlgn="ctr"/>
            <a:r>
              <a:rPr lang="tr-TR" sz="1000" dirty="0"/>
              <a:t>Teknik gezilere araç verilmemesi</a:t>
            </a:r>
          </a:p>
          <a:p>
            <a:pPr fontAlgn="ctr"/>
            <a:r>
              <a:rPr lang="tr-TR" sz="1000" dirty="0"/>
              <a:t>BAP projelerine destek alınamaması</a:t>
            </a:r>
          </a:p>
        </p:txBody>
      </p:sp>
      <p:sp>
        <p:nvSpPr>
          <p:cNvPr id="543" name="Google Shape;543;p18"/>
          <p:cNvSpPr txBox="1"/>
          <p:nvPr/>
        </p:nvSpPr>
        <p:spPr>
          <a:xfrm>
            <a:off x="1222248" y="3689703"/>
            <a:ext cx="4873752" cy="112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40000" lnSpcReduction="20000"/>
          </a:bodyPr>
          <a:lstStyle/>
          <a:p>
            <a:pPr fontAlgn="ctr"/>
            <a:r>
              <a:rPr lang="tr-TR" sz="2400" dirty="0"/>
              <a:t>Hayvan Denemeleri çalışmalarında etik kurul izni alınmasında yaşanan zorluklar</a:t>
            </a:r>
          </a:p>
          <a:p>
            <a:pPr fontAlgn="ctr"/>
            <a:r>
              <a:rPr lang="tr-TR" sz="2400" dirty="0"/>
              <a:t>Kantin faaliyetlerinin ihaleye çıkmasına rağmen katılan olmaması nedeni ile faaliyet göstermemektedir.</a:t>
            </a:r>
          </a:p>
          <a:p>
            <a:pPr fontAlgn="ctr"/>
            <a:r>
              <a:rPr lang="tr-TR" sz="2400" dirty="0"/>
              <a:t>Birimimiz kampüs yeşil alanının sulanması için kullanılan artezyen kuyusunun bulunduğu arazi sahibi tarafından izin verilmemesi nedeni ile kullanılamamaktadır.</a:t>
            </a:r>
          </a:p>
          <a:p>
            <a:pPr fontAlgn="ctr"/>
            <a:r>
              <a:rPr lang="tr-TR" sz="2400" dirty="0"/>
              <a:t>.</a:t>
            </a:r>
          </a:p>
        </p:txBody>
      </p:sp>
      <p:sp>
        <p:nvSpPr>
          <p:cNvPr id="544" name="Google Shape;544;p18"/>
          <p:cNvSpPr txBox="1"/>
          <p:nvPr/>
        </p:nvSpPr>
        <p:spPr>
          <a:xfrm>
            <a:off x="1222248" y="4942431"/>
            <a:ext cx="4873752" cy="112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lvl="0" indent="-228600" algn="just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tr-TR" sz="1200" dirty="0"/>
              <a:t>Okulumuz kampüs alanına yakın 375 ada 1 parsel </a:t>
            </a:r>
            <a:r>
              <a:rPr lang="tr-TR" sz="1200" dirty="0" err="1"/>
              <a:t>nolu</a:t>
            </a:r>
            <a:r>
              <a:rPr lang="tr-TR" sz="1200" dirty="0"/>
              <a:t> taşınmazın  birimimizde  açılabilecek bölümler ve uygulama atölyelerinin yapılması düşünülerek 10.11.2023 tarihi itibari ile üniversitemize tahsisi  istenmiş </a:t>
            </a:r>
            <a:r>
              <a:rPr lang="tr-TR" sz="1200" dirty="0" err="1"/>
              <a:t>olup,henüz</a:t>
            </a:r>
            <a:r>
              <a:rPr lang="tr-TR" sz="1200" dirty="0"/>
              <a:t> sonuçlandırılmamıştır.</a:t>
            </a:r>
            <a:endParaRPr sz="12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5" name="Google Shape;545;p18"/>
          <p:cNvSpPr txBox="1"/>
          <p:nvPr/>
        </p:nvSpPr>
        <p:spPr>
          <a:xfrm>
            <a:off x="6150864" y="2436975"/>
            <a:ext cx="4748784" cy="112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6" name="Google Shape;546;p18"/>
          <p:cNvSpPr txBox="1"/>
          <p:nvPr/>
        </p:nvSpPr>
        <p:spPr>
          <a:xfrm>
            <a:off x="6150864" y="3689703"/>
            <a:ext cx="4748784" cy="112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7" name="Google Shape;547;p18"/>
          <p:cNvSpPr txBox="1"/>
          <p:nvPr/>
        </p:nvSpPr>
        <p:spPr>
          <a:xfrm>
            <a:off x="6150864" y="4942431"/>
            <a:ext cx="4748784" cy="112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CFF6CDE7-DC56-C5A6-41D5-425A4C595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551960"/>
              </p:ext>
            </p:extLst>
          </p:nvPr>
        </p:nvGraphicFramePr>
        <p:xfrm>
          <a:off x="1202997" y="1278050"/>
          <a:ext cx="9791657" cy="5397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0440">
                  <a:extLst>
                    <a:ext uri="{9D8B030D-6E8A-4147-A177-3AD203B41FA5}">
                      <a16:colId xmlns:a16="http://schemas.microsoft.com/office/drawing/2014/main" val="3288946934"/>
                    </a:ext>
                  </a:extLst>
                </a:gridCol>
                <a:gridCol w="4941217">
                  <a:extLst>
                    <a:ext uri="{9D8B030D-6E8A-4147-A177-3AD203B41FA5}">
                      <a16:colId xmlns:a16="http://schemas.microsoft.com/office/drawing/2014/main" val="624155186"/>
                    </a:ext>
                  </a:extLst>
                </a:gridCol>
              </a:tblGrid>
              <a:tr h="48389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Sorun</a:t>
                      </a:r>
                      <a:endParaRPr lang="tr-T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8" marR="7098" marT="7098" marB="0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Öneri</a:t>
                      </a:r>
                      <a:endParaRPr lang="tr-T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8" marR="7098" marT="7098" marB="0" anchor="ctr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077085"/>
                  </a:ext>
                </a:extLst>
              </a:tr>
              <a:tr h="69504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200" u="none" strike="noStrike" dirty="0">
                          <a:effectLst/>
                        </a:rPr>
                        <a:t>Öğrencilerden 'kampüs imkanlarından faydalanamıyoruz' şeklinde şikayetlerin çok sık alınması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8" marR="7098" marT="70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200" u="none" strike="noStrike" dirty="0">
                          <a:effectLst/>
                        </a:rPr>
                        <a:t>Kampüste etkinlik yapıldığında ilçelerdeki </a:t>
                      </a:r>
                      <a:r>
                        <a:rPr lang="tr-TR" sz="1200" u="none" strike="noStrike" dirty="0" err="1">
                          <a:effectLst/>
                        </a:rPr>
                        <a:t>MYO’lara</a:t>
                      </a:r>
                      <a:r>
                        <a:rPr lang="tr-TR" sz="1200" u="none" strike="noStrike" dirty="0">
                          <a:effectLst/>
                        </a:rPr>
                        <a:t> öğrenci için servis tahsis edilmesi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8" marR="7098" marT="70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56478"/>
                  </a:ext>
                </a:extLst>
              </a:tr>
              <a:tr h="69504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200" u="none" strike="noStrike" dirty="0">
                          <a:effectLst/>
                        </a:rPr>
                        <a:t>Teknik gezilere araç verilmemesi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8" marR="7098" marT="70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200" u="none" strike="noStrike" dirty="0">
                          <a:effectLst/>
                        </a:rPr>
                        <a:t>Her bölüme Teknik Gezi kotası verilerek planlamanın yapılması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8" marR="7098" marT="70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375192"/>
                  </a:ext>
                </a:extLst>
              </a:tr>
              <a:tr h="49268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200" u="none" strike="noStrike" dirty="0">
                          <a:effectLst/>
                        </a:rPr>
                        <a:t>BAP projelerine destek alınamaması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8" marR="7098" marT="70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200" u="none" strike="noStrike" dirty="0" err="1">
                          <a:effectLst/>
                        </a:rPr>
                        <a:t>MYO’lara</a:t>
                      </a:r>
                      <a:r>
                        <a:rPr lang="tr-TR" sz="1200" u="none" strike="noStrike" dirty="0">
                          <a:effectLst/>
                        </a:rPr>
                        <a:t> ayrı bir kota verilebilir.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8" marR="7098" marT="70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29976"/>
                  </a:ext>
                </a:extLst>
              </a:tr>
              <a:tr h="69504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200" u="none" strike="noStrike" dirty="0">
                          <a:effectLst/>
                        </a:rPr>
                        <a:t>Hayvan Denemeleri çalışmalarında etik kurul izni alınmasında yaşanan zorluklar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8" marR="7098" marT="70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200" u="none" strike="noStrike" dirty="0">
                          <a:effectLst/>
                        </a:rPr>
                        <a:t>Okulumuzda bulunan Araştırma Kümesinin Deney Hayvanları Ünitesi olarak değerlendirilmesi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8" marR="7098" marT="70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725887"/>
                  </a:ext>
                </a:extLst>
              </a:tr>
              <a:tr h="6993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200" u="none" strike="noStrike" dirty="0">
                          <a:effectLst/>
                        </a:rPr>
                        <a:t>Kantin faaliyetlerinin ihaleye çıkmasına rağmen katılan olmaması nedeni ile faaliyet göstermemektedir.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8" marR="7098" marT="70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200" u="none" strike="noStrike" dirty="0">
                          <a:effectLst/>
                        </a:rPr>
                        <a:t>Üniversitemiz Ar-</a:t>
                      </a:r>
                      <a:r>
                        <a:rPr lang="tr-TR" sz="1200" u="none" strike="noStrike" dirty="0" err="1">
                          <a:effectLst/>
                        </a:rPr>
                        <a:t>ge</a:t>
                      </a:r>
                      <a:r>
                        <a:rPr lang="tr-TR" sz="1200" u="none" strike="noStrike" dirty="0">
                          <a:effectLst/>
                        </a:rPr>
                        <a:t> vakfı tarafından işletilmesi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8" marR="7098" marT="70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26142"/>
                  </a:ext>
                </a:extLst>
              </a:tr>
              <a:tr h="69504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200" u="none" strike="noStrike" dirty="0">
                          <a:effectLst/>
                        </a:rPr>
                        <a:t>Birimimiz kampüs yeşil alanının sulanması için kullanılan artezyen kuyusunun bulunduğu arazi sahibi tarafından izin verilmemesi nedeni ile kullanılamamaktadır.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8" marR="7098" marT="70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200" u="none" strike="noStrike" dirty="0">
                          <a:effectLst/>
                        </a:rPr>
                        <a:t>Kuyunun bulunduğu alan okul tarafından kullanılabilecek şekilde anlaşmanın sağlanması.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8" marR="7098" marT="709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892227"/>
                  </a:ext>
                </a:extLst>
              </a:tr>
              <a:tr h="94138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200" u="none" strike="noStrike" dirty="0">
                          <a:effectLst/>
                        </a:rPr>
                        <a:t>Okulumuz kampüs alanına yakın 375 ada 1 parsel </a:t>
                      </a:r>
                      <a:r>
                        <a:rPr lang="tr-TR" sz="1200" u="none" strike="noStrike" dirty="0" err="1">
                          <a:effectLst/>
                        </a:rPr>
                        <a:t>nolu</a:t>
                      </a:r>
                      <a:r>
                        <a:rPr lang="tr-TR" sz="1200" u="none" strike="noStrike" dirty="0">
                          <a:effectLst/>
                        </a:rPr>
                        <a:t> taşınmazın  birimimizde  açılabilecek bölümler ve uygulama atölyelerinin yapılması düşünülerek 10.11.2023 tarihi itibari ile üniversitemize tahsisi  istenmiş olup, henüz sonuçlandırılmamıştır.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8" marR="7098" marT="70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1200" u="none" strike="noStrike" dirty="0">
                          <a:effectLst/>
                        </a:rPr>
                        <a:t>Üniversitemiz yapı işleri Daire başkanlığı tarafından yazışmaların takip edildiği sözlü olarak iletilmiştir.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8" marR="7098" marT="70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5289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9"/>
          <p:cNvSpPr txBox="1"/>
          <p:nvPr/>
        </p:nvSpPr>
        <p:spPr>
          <a:xfrm>
            <a:off x="1754970" y="251559"/>
            <a:ext cx="9209517" cy="774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tr-TR" sz="2800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YAŞADIĞINIZ SORUNLAR VE İYİLEŞTİRME ÖNERİLERİNİZ</a:t>
            </a:r>
            <a:endParaRPr/>
          </a:p>
        </p:txBody>
      </p:sp>
      <p:pic>
        <p:nvPicPr>
          <p:cNvPr id="553" name="Google Shape;553;p19" descr="ekran görüntüsü, meneviş mavisi, mavi, metin içeren bir resim&#10;&#10;Yapay zeka tarafından oluşturulmuş içerik yanlış olabili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ekran görüntüsü, metin, meneviş mavisi, mavi içeren bir resim&#10;&#10;Yapay zeka tarafından oluşturulmuş içerik yanlış olabili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 descr="bulut, dış mekan, gökyüzü, pencere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20CF697-6DF0-A97C-52A8-CBA3D5508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49" y="1964601"/>
            <a:ext cx="5350598" cy="4318503"/>
          </a:xfrm>
          <a:prstGeom prst="rect">
            <a:avLst/>
          </a:prstGeom>
        </p:spPr>
      </p:pic>
      <p:pic>
        <p:nvPicPr>
          <p:cNvPr id="4" name="Resim 3" descr="iç mekan, sahne, duvar, zemin içeren bir resim">
            <a:extLst>
              <a:ext uri="{FF2B5EF4-FFF2-40B4-BE49-F238E27FC236}">
                <a16:creationId xmlns:a16="http://schemas.microsoft.com/office/drawing/2014/main" id="{00EFC6AD-878F-9ABE-AEA8-D5383A824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304" y="1964601"/>
            <a:ext cx="4671647" cy="43185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 descr="ekran görüntüsü, mavi, meneviş mavisi, Majorelle Blue içeren bir resim&#10;&#10;Yapay zeka tarafından oluşturulmuş içerik yanlış olabili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28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827952C2-E262-486A-4C9B-77866CE16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850220"/>
              </p:ext>
            </p:extLst>
          </p:nvPr>
        </p:nvGraphicFramePr>
        <p:xfrm>
          <a:off x="3154682" y="2159208"/>
          <a:ext cx="6317201" cy="2539584"/>
        </p:xfrm>
        <a:graphic>
          <a:graphicData uri="http://schemas.openxmlformats.org/drawingml/2006/table">
            <a:tbl>
              <a:tblPr firstRow="1" bandRow="1">
                <a:tableStyleId>{B93EFFE0-0B4B-452C-9453-414B812E6D26}</a:tableStyleId>
              </a:tblPr>
              <a:tblGrid>
                <a:gridCol w="3025361">
                  <a:extLst>
                    <a:ext uri="{9D8B030D-6E8A-4147-A177-3AD203B41FA5}">
                      <a16:colId xmlns:a16="http://schemas.microsoft.com/office/drawing/2014/main" val="1267121181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4259461561"/>
                    </a:ext>
                  </a:extLst>
                </a:gridCol>
              </a:tblGrid>
              <a:tr h="634896">
                <a:tc>
                  <a:txBody>
                    <a:bodyPr/>
                    <a:lstStyle/>
                    <a:p>
                      <a:r>
                        <a:rPr lang="tr-TR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Meslek Yüksekokulu Müdürü </a:t>
                      </a:r>
                      <a:endParaRPr lang="tr-TR" sz="1600" b="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Prof. Dr. Nezih OKUR </a:t>
                      </a:r>
                      <a:endParaRPr lang="tr-TR" sz="1600" b="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130024"/>
                  </a:ext>
                </a:extLst>
              </a:tr>
              <a:tr h="634896"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bg1"/>
                          </a:solidFill>
                          <a:latin typeface="+mj-lt"/>
                        </a:rPr>
                        <a:t>Müdür Yardımcısı</a:t>
                      </a:r>
                      <a:endParaRPr lang="tr-TR" sz="16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bg1"/>
                          </a:solidFill>
                          <a:latin typeface="+mj-lt"/>
                        </a:rPr>
                        <a:t>Doç. Dr. Orhan KELLECİ </a:t>
                      </a:r>
                      <a:endParaRPr lang="tr-TR" sz="16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231421"/>
                  </a:ext>
                </a:extLst>
              </a:tr>
              <a:tr h="634896"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bg1"/>
                          </a:solidFill>
                          <a:latin typeface="+mj-lt"/>
                        </a:rPr>
                        <a:t>Müdür Yardımcısı</a:t>
                      </a:r>
                      <a:endParaRPr lang="tr-TR" sz="16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bg1"/>
                          </a:solidFill>
                          <a:latin typeface="+mj-lt"/>
                        </a:rPr>
                        <a:t>Öğr. Gör. Mehmet Kadir TORUN</a:t>
                      </a:r>
                      <a:endParaRPr lang="tr-TR" sz="16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322708"/>
                  </a:ext>
                </a:extLst>
              </a:tr>
              <a:tr h="634896"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bg1"/>
                          </a:solidFill>
                          <a:latin typeface="+mj-lt"/>
                        </a:rPr>
                        <a:t>Yüksekokul Sekreteri </a:t>
                      </a:r>
                      <a:endParaRPr lang="tr-TR" sz="16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bg1"/>
                          </a:solidFill>
                          <a:latin typeface="+mj-lt"/>
                        </a:rPr>
                        <a:t>Sebahat CENKCİ </a:t>
                      </a:r>
                      <a:endParaRPr lang="tr-TR" sz="16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1764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yazı tipi, sayı, numara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56B62BA-7BDD-33DA-0B61-39521D1B1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A28A9EFF-FEEA-B04F-5273-5F64256889D6}"/>
              </a:ext>
            </a:extLst>
          </p:cNvPr>
          <p:cNvSpPr txBox="1"/>
          <p:nvPr/>
        </p:nvSpPr>
        <p:spPr>
          <a:xfrm>
            <a:off x="72427" y="2716040"/>
            <a:ext cx="2580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Kümes Hayvanları Yetiştiriciliği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F7E7918-1060-B105-083B-5B3C80DEECCB}"/>
              </a:ext>
            </a:extLst>
          </p:cNvPr>
          <p:cNvSpPr txBox="1"/>
          <p:nvPr/>
        </p:nvSpPr>
        <p:spPr>
          <a:xfrm>
            <a:off x="72427" y="3166488"/>
            <a:ext cx="248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İşletme Yönetimi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A1626DD-C0CC-2F67-2200-0E6097B28674}"/>
              </a:ext>
            </a:extLst>
          </p:cNvPr>
          <p:cNvSpPr txBox="1"/>
          <p:nvPr/>
        </p:nvSpPr>
        <p:spPr>
          <a:xfrm>
            <a:off x="72426" y="3571611"/>
            <a:ext cx="248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Turizm ve Otel İşletmeciliği 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2F9B4A0-9B26-1A07-DBE5-FC395D5FA2D2}"/>
              </a:ext>
            </a:extLst>
          </p:cNvPr>
          <p:cNvSpPr txBox="1"/>
          <p:nvPr/>
        </p:nvSpPr>
        <p:spPr>
          <a:xfrm>
            <a:off x="72425" y="4421486"/>
            <a:ext cx="248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Ormancılık ve Orman Ürünleri 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96906A2-C351-A7AC-FA31-E1375CCB5EAF}"/>
              </a:ext>
            </a:extLst>
          </p:cNvPr>
          <p:cNvSpPr txBox="1"/>
          <p:nvPr/>
        </p:nvSpPr>
        <p:spPr>
          <a:xfrm>
            <a:off x="72424" y="4835722"/>
            <a:ext cx="248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latin typeface="+mj-lt"/>
              </a:rPr>
              <a:t>Laborant ve Veteriner Sağlık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69C4A064-1EDC-4599-6670-0DD25C1EBA27}"/>
              </a:ext>
            </a:extLst>
          </p:cNvPr>
          <p:cNvSpPr txBox="1"/>
          <p:nvPr/>
        </p:nvSpPr>
        <p:spPr>
          <a:xfrm>
            <a:off x="72424" y="4007290"/>
            <a:ext cx="248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Mimari Restorasyon 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C781D61E-7281-A71A-6041-D3C982574912}"/>
              </a:ext>
            </a:extLst>
          </p:cNvPr>
          <p:cNvSpPr txBox="1"/>
          <p:nvPr/>
        </p:nvSpPr>
        <p:spPr>
          <a:xfrm>
            <a:off x="1084907" y="5258971"/>
            <a:ext cx="1395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2D46E24-8F00-CC7D-49D5-4A7CCDDC03CE}"/>
              </a:ext>
            </a:extLst>
          </p:cNvPr>
          <p:cNvSpPr txBox="1"/>
          <p:nvPr/>
        </p:nvSpPr>
        <p:spPr>
          <a:xfrm>
            <a:off x="2725094" y="5258971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-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918B6434-04A2-6751-A07B-87BA3B7BA170}"/>
              </a:ext>
            </a:extLst>
          </p:cNvPr>
          <p:cNvSpPr txBox="1"/>
          <p:nvPr/>
        </p:nvSpPr>
        <p:spPr>
          <a:xfrm>
            <a:off x="2725094" y="4843662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-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2FBA5E1-A917-6B47-EF9B-1163B40973B5}"/>
              </a:ext>
            </a:extLst>
          </p:cNvPr>
          <p:cNvSpPr txBox="1"/>
          <p:nvPr/>
        </p:nvSpPr>
        <p:spPr>
          <a:xfrm>
            <a:off x="2725094" y="4431690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-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CEA012B-C8F9-931F-CE33-C68850076A08}"/>
              </a:ext>
            </a:extLst>
          </p:cNvPr>
          <p:cNvSpPr txBox="1"/>
          <p:nvPr/>
        </p:nvSpPr>
        <p:spPr>
          <a:xfrm>
            <a:off x="2725094" y="4016418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-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18595997-BCFA-8CBD-5631-CAE17D3615B1}"/>
              </a:ext>
            </a:extLst>
          </p:cNvPr>
          <p:cNvSpPr txBox="1"/>
          <p:nvPr/>
        </p:nvSpPr>
        <p:spPr>
          <a:xfrm>
            <a:off x="2716041" y="3601109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-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DCDB207C-60AE-3BB9-20FC-C07FF2B5C853}"/>
              </a:ext>
            </a:extLst>
          </p:cNvPr>
          <p:cNvSpPr txBox="1"/>
          <p:nvPr/>
        </p:nvSpPr>
        <p:spPr>
          <a:xfrm>
            <a:off x="2716041" y="3140438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-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6C853031-6D39-CABA-C63E-810A30964691}"/>
              </a:ext>
            </a:extLst>
          </p:cNvPr>
          <p:cNvSpPr txBox="1"/>
          <p:nvPr/>
        </p:nvSpPr>
        <p:spPr>
          <a:xfrm>
            <a:off x="2716041" y="2730803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-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29E52DC1-E4D8-F11B-0065-645DBD1B87A9}"/>
              </a:ext>
            </a:extLst>
          </p:cNvPr>
          <p:cNvSpPr txBox="1"/>
          <p:nvPr/>
        </p:nvSpPr>
        <p:spPr>
          <a:xfrm>
            <a:off x="3793404" y="2730802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-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34338CDE-3BB0-035D-4117-2C6444FF3DFF}"/>
              </a:ext>
            </a:extLst>
          </p:cNvPr>
          <p:cNvSpPr txBox="1"/>
          <p:nvPr/>
        </p:nvSpPr>
        <p:spPr>
          <a:xfrm>
            <a:off x="3793404" y="3140438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-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455914A3-7C1C-AF4E-4DB7-27196A17C929}"/>
              </a:ext>
            </a:extLst>
          </p:cNvPr>
          <p:cNvSpPr txBox="1"/>
          <p:nvPr/>
        </p:nvSpPr>
        <p:spPr>
          <a:xfrm>
            <a:off x="3793404" y="3572834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-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F25553FB-E27B-B095-E1C2-CEF1824ACF50}"/>
              </a:ext>
            </a:extLst>
          </p:cNvPr>
          <p:cNvSpPr txBox="1"/>
          <p:nvPr/>
        </p:nvSpPr>
        <p:spPr>
          <a:xfrm>
            <a:off x="3793404" y="3988143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-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9D3FDA2C-67D0-5028-C051-5FEB0C1CC103}"/>
              </a:ext>
            </a:extLst>
          </p:cNvPr>
          <p:cNvSpPr txBox="1"/>
          <p:nvPr/>
        </p:nvSpPr>
        <p:spPr>
          <a:xfrm>
            <a:off x="3811512" y="4403452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2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09EA2370-D942-9F6D-839E-45E46B13C9FC}"/>
              </a:ext>
            </a:extLst>
          </p:cNvPr>
          <p:cNvSpPr txBox="1"/>
          <p:nvPr/>
        </p:nvSpPr>
        <p:spPr>
          <a:xfrm>
            <a:off x="3793404" y="4835721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1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2E3BF853-F7C6-A313-2D4B-D63DE2EEF605}"/>
              </a:ext>
            </a:extLst>
          </p:cNvPr>
          <p:cNvSpPr txBox="1"/>
          <p:nvPr/>
        </p:nvSpPr>
        <p:spPr>
          <a:xfrm>
            <a:off x="3793404" y="5267990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3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034BEC33-42E8-8CB1-77D8-ABD68B4049E3}"/>
              </a:ext>
            </a:extLst>
          </p:cNvPr>
          <p:cNvSpPr txBox="1"/>
          <p:nvPr/>
        </p:nvSpPr>
        <p:spPr>
          <a:xfrm>
            <a:off x="5005059" y="2730802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3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8E971441-5426-CB07-38B4-BEA5B41F147A}"/>
              </a:ext>
            </a:extLst>
          </p:cNvPr>
          <p:cNvSpPr txBox="1"/>
          <p:nvPr/>
        </p:nvSpPr>
        <p:spPr>
          <a:xfrm>
            <a:off x="5005059" y="3166488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1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744CA104-AC1D-2B21-ECF0-11ED7D32FE81}"/>
              </a:ext>
            </a:extLst>
          </p:cNvPr>
          <p:cNvSpPr txBox="1"/>
          <p:nvPr/>
        </p:nvSpPr>
        <p:spPr>
          <a:xfrm>
            <a:off x="5005059" y="3586352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-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6F6CA60E-580B-8893-D48C-251A0291A9CF}"/>
              </a:ext>
            </a:extLst>
          </p:cNvPr>
          <p:cNvSpPr txBox="1"/>
          <p:nvPr/>
        </p:nvSpPr>
        <p:spPr>
          <a:xfrm>
            <a:off x="5005059" y="3988142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-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62AB6459-A67E-28D0-9D0D-CCDCB9E9011E}"/>
              </a:ext>
            </a:extLst>
          </p:cNvPr>
          <p:cNvSpPr txBox="1"/>
          <p:nvPr/>
        </p:nvSpPr>
        <p:spPr>
          <a:xfrm>
            <a:off x="5005059" y="4840297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1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58521182-5ECC-DDEB-D43B-5F29FF02CC3F}"/>
              </a:ext>
            </a:extLst>
          </p:cNvPr>
          <p:cNvSpPr txBox="1"/>
          <p:nvPr/>
        </p:nvSpPr>
        <p:spPr>
          <a:xfrm>
            <a:off x="5006568" y="5267990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6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6A954CAC-AD4D-A1A3-90C6-DE99DD8E30C0}"/>
              </a:ext>
            </a:extLst>
          </p:cNvPr>
          <p:cNvSpPr txBox="1"/>
          <p:nvPr/>
        </p:nvSpPr>
        <p:spPr>
          <a:xfrm>
            <a:off x="5005059" y="4431689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1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289E1A37-82C4-96EB-5E95-557DC30504FD}"/>
              </a:ext>
            </a:extLst>
          </p:cNvPr>
          <p:cNvSpPr txBox="1"/>
          <p:nvPr/>
        </p:nvSpPr>
        <p:spPr>
          <a:xfrm>
            <a:off x="6263491" y="2730802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/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97954EB8-3A6F-7450-5DD6-E604DA9CDD69}"/>
              </a:ext>
            </a:extLst>
          </p:cNvPr>
          <p:cNvSpPr txBox="1"/>
          <p:nvPr/>
        </p:nvSpPr>
        <p:spPr>
          <a:xfrm>
            <a:off x="6295932" y="2730802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1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4A56BB18-8ADE-934B-00BA-E0DAE4EE8E2C}"/>
              </a:ext>
            </a:extLst>
          </p:cNvPr>
          <p:cNvSpPr txBox="1"/>
          <p:nvPr/>
        </p:nvSpPr>
        <p:spPr>
          <a:xfrm>
            <a:off x="6263491" y="3140438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1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48826DF9-724C-C7AC-CA6C-FA9E29CE6648}"/>
              </a:ext>
            </a:extLst>
          </p:cNvPr>
          <p:cNvSpPr txBox="1"/>
          <p:nvPr/>
        </p:nvSpPr>
        <p:spPr>
          <a:xfrm>
            <a:off x="6263491" y="3586351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4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0BA4BC93-E5C8-2450-4802-17036DCF1E43}"/>
              </a:ext>
            </a:extLst>
          </p:cNvPr>
          <p:cNvSpPr txBox="1"/>
          <p:nvPr/>
        </p:nvSpPr>
        <p:spPr>
          <a:xfrm>
            <a:off x="6263491" y="4007290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5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FC7BE4D5-C8A0-AC02-6B76-FB4E0440CC85}"/>
              </a:ext>
            </a:extLst>
          </p:cNvPr>
          <p:cNvSpPr txBox="1"/>
          <p:nvPr/>
        </p:nvSpPr>
        <p:spPr>
          <a:xfrm>
            <a:off x="6263491" y="4421486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/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97B474AF-1216-AAA7-90A2-E2AD859A79BD}"/>
              </a:ext>
            </a:extLst>
          </p:cNvPr>
          <p:cNvSpPr txBox="1"/>
          <p:nvPr/>
        </p:nvSpPr>
        <p:spPr>
          <a:xfrm>
            <a:off x="6263491" y="4843662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2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4336E1D5-A509-58D0-E97F-C33875F84FDA}"/>
              </a:ext>
            </a:extLst>
          </p:cNvPr>
          <p:cNvSpPr txBox="1"/>
          <p:nvPr/>
        </p:nvSpPr>
        <p:spPr>
          <a:xfrm>
            <a:off x="6258210" y="5274766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13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397C9AD4-A77F-D462-7B88-3D843CB9CB57}"/>
              </a:ext>
            </a:extLst>
          </p:cNvPr>
          <p:cNvSpPr txBox="1"/>
          <p:nvPr/>
        </p:nvSpPr>
        <p:spPr>
          <a:xfrm>
            <a:off x="7343482" y="2730802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67</a:t>
            </a: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7C21202E-C0F9-E491-58A0-D284E32B32E0}"/>
              </a:ext>
            </a:extLst>
          </p:cNvPr>
          <p:cNvSpPr txBox="1"/>
          <p:nvPr/>
        </p:nvSpPr>
        <p:spPr>
          <a:xfrm>
            <a:off x="7343482" y="3151098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102</a:t>
            </a:r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C237665B-E580-1ACB-51CC-11ACF90C3CE7}"/>
              </a:ext>
            </a:extLst>
          </p:cNvPr>
          <p:cNvSpPr txBox="1"/>
          <p:nvPr/>
        </p:nvSpPr>
        <p:spPr>
          <a:xfrm>
            <a:off x="5920114" y="6116803"/>
            <a:ext cx="21182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latin typeface="Segoe UI" panose="020B0502040204020203" pitchFamily="34" charset="0"/>
                <a:cs typeface="Segoe UI" panose="020B0502040204020203" pitchFamily="34" charset="0"/>
              </a:rPr>
              <a:t>GÜVENLİK PERSONELİ      6</a:t>
            </a:r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AFF3AAF2-1F87-F4B3-CB69-F453D39AEB7B}"/>
              </a:ext>
            </a:extLst>
          </p:cNvPr>
          <p:cNvSpPr txBox="1"/>
          <p:nvPr/>
        </p:nvSpPr>
        <p:spPr>
          <a:xfrm>
            <a:off x="7343482" y="3988142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165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7613C559-464F-E4A4-3BCF-DB312C7FDB23}"/>
              </a:ext>
            </a:extLst>
          </p:cNvPr>
          <p:cNvSpPr txBox="1"/>
          <p:nvPr/>
        </p:nvSpPr>
        <p:spPr>
          <a:xfrm>
            <a:off x="7343482" y="4421486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84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41B74232-1903-093A-B3EC-856AACF360E2}"/>
              </a:ext>
            </a:extLst>
          </p:cNvPr>
          <p:cNvSpPr txBox="1"/>
          <p:nvPr/>
        </p:nvSpPr>
        <p:spPr>
          <a:xfrm>
            <a:off x="7343482" y="4859897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100</a:t>
            </a:r>
          </a:p>
        </p:txBody>
      </p:sp>
      <p:sp>
        <p:nvSpPr>
          <p:cNvPr id="49" name="Metin kutusu 48">
            <a:extLst>
              <a:ext uri="{FF2B5EF4-FFF2-40B4-BE49-F238E27FC236}">
                <a16:creationId xmlns:a16="http://schemas.microsoft.com/office/drawing/2014/main" id="{245F60E7-0D91-C144-5BD9-597C4F893D61}"/>
              </a:ext>
            </a:extLst>
          </p:cNvPr>
          <p:cNvSpPr txBox="1"/>
          <p:nvPr/>
        </p:nvSpPr>
        <p:spPr>
          <a:xfrm>
            <a:off x="7343482" y="5259583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597</a:t>
            </a:r>
          </a:p>
        </p:txBody>
      </p:sp>
      <p:sp>
        <p:nvSpPr>
          <p:cNvPr id="50" name="Metin kutusu 49">
            <a:extLst>
              <a:ext uri="{FF2B5EF4-FFF2-40B4-BE49-F238E27FC236}">
                <a16:creationId xmlns:a16="http://schemas.microsoft.com/office/drawing/2014/main" id="{A0C0B1E7-D7AD-184D-F865-353D3FB9241C}"/>
              </a:ext>
            </a:extLst>
          </p:cNvPr>
          <p:cNvSpPr txBox="1"/>
          <p:nvPr/>
        </p:nvSpPr>
        <p:spPr>
          <a:xfrm>
            <a:off x="8599468" y="2730802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1</a:t>
            </a:r>
          </a:p>
        </p:txBody>
      </p:sp>
      <p:sp>
        <p:nvSpPr>
          <p:cNvPr id="51" name="Metin kutusu 50">
            <a:extLst>
              <a:ext uri="{FF2B5EF4-FFF2-40B4-BE49-F238E27FC236}">
                <a16:creationId xmlns:a16="http://schemas.microsoft.com/office/drawing/2014/main" id="{D0E0002F-A61E-92F5-A1E8-6267C65C5C2B}"/>
              </a:ext>
            </a:extLst>
          </p:cNvPr>
          <p:cNvSpPr txBox="1"/>
          <p:nvPr/>
        </p:nvSpPr>
        <p:spPr>
          <a:xfrm>
            <a:off x="8599468" y="3151098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1</a:t>
            </a:r>
          </a:p>
        </p:txBody>
      </p:sp>
      <p:sp>
        <p:nvSpPr>
          <p:cNvPr id="52" name="Metin kutusu 51">
            <a:extLst>
              <a:ext uri="{FF2B5EF4-FFF2-40B4-BE49-F238E27FC236}">
                <a16:creationId xmlns:a16="http://schemas.microsoft.com/office/drawing/2014/main" id="{F024DDA1-82EB-B477-388A-B9951E5C33A2}"/>
              </a:ext>
            </a:extLst>
          </p:cNvPr>
          <p:cNvSpPr txBox="1"/>
          <p:nvPr/>
        </p:nvSpPr>
        <p:spPr>
          <a:xfrm>
            <a:off x="8598529" y="3586349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1</a:t>
            </a:r>
          </a:p>
        </p:txBody>
      </p:sp>
      <p:sp>
        <p:nvSpPr>
          <p:cNvPr id="53" name="Metin kutusu 52">
            <a:extLst>
              <a:ext uri="{FF2B5EF4-FFF2-40B4-BE49-F238E27FC236}">
                <a16:creationId xmlns:a16="http://schemas.microsoft.com/office/drawing/2014/main" id="{A4824311-5AF1-AB42-2356-38D5479FE828}"/>
              </a:ext>
            </a:extLst>
          </p:cNvPr>
          <p:cNvSpPr txBox="1"/>
          <p:nvPr/>
        </p:nvSpPr>
        <p:spPr>
          <a:xfrm>
            <a:off x="8598529" y="3988141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-</a:t>
            </a:r>
          </a:p>
        </p:txBody>
      </p:sp>
      <p:sp>
        <p:nvSpPr>
          <p:cNvPr id="54" name="Metin kutusu 53">
            <a:extLst>
              <a:ext uri="{FF2B5EF4-FFF2-40B4-BE49-F238E27FC236}">
                <a16:creationId xmlns:a16="http://schemas.microsoft.com/office/drawing/2014/main" id="{8D881DFE-48FC-6781-36F0-98CC78FDD3EE}"/>
              </a:ext>
            </a:extLst>
          </p:cNvPr>
          <p:cNvSpPr txBox="1"/>
          <p:nvPr/>
        </p:nvSpPr>
        <p:spPr>
          <a:xfrm>
            <a:off x="8598529" y="4415929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-</a:t>
            </a:r>
          </a:p>
        </p:txBody>
      </p:sp>
      <p:sp>
        <p:nvSpPr>
          <p:cNvPr id="55" name="Metin kutusu 54">
            <a:extLst>
              <a:ext uri="{FF2B5EF4-FFF2-40B4-BE49-F238E27FC236}">
                <a16:creationId xmlns:a16="http://schemas.microsoft.com/office/drawing/2014/main" id="{7514EBDF-8AC4-F8CA-9377-B8888BA8D12D}"/>
              </a:ext>
            </a:extLst>
          </p:cNvPr>
          <p:cNvSpPr txBox="1"/>
          <p:nvPr/>
        </p:nvSpPr>
        <p:spPr>
          <a:xfrm>
            <a:off x="8598529" y="4835720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-</a:t>
            </a:r>
          </a:p>
        </p:txBody>
      </p:sp>
      <p:sp>
        <p:nvSpPr>
          <p:cNvPr id="56" name="Metin kutusu 55">
            <a:extLst>
              <a:ext uri="{FF2B5EF4-FFF2-40B4-BE49-F238E27FC236}">
                <a16:creationId xmlns:a16="http://schemas.microsoft.com/office/drawing/2014/main" id="{CEB4401E-79FE-BE64-FC57-D5AFA4F4842C}"/>
              </a:ext>
            </a:extLst>
          </p:cNvPr>
          <p:cNvSpPr txBox="1"/>
          <p:nvPr/>
        </p:nvSpPr>
        <p:spPr>
          <a:xfrm>
            <a:off x="8598529" y="5258970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3</a:t>
            </a:r>
          </a:p>
        </p:txBody>
      </p:sp>
      <p:sp>
        <p:nvSpPr>
          <p:cNvPr id="57" name="Metin kutusu 56">
            <a:extLst>
              <a:ext uri="{FF2B5EF4-FFF2-40B4-BE49-F238E27FC236}">
                <a16:creationId xmlns:a16="http://schemas.microsoft.com/office/drawing/2014/main" id="{E3AADD6C-8D99-30FA-69D7-F559A6ACAABE}"/>
              </a:ext>
            </a:extLst>
          </p:cNvPr>
          <p:cNvSpPr txBox="1"/>
          <p:nvPr/>
        </p:nvSpPr>
        <p:spPr>
          <a:xfrm>
            <a:off x="10395734" y="2730802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13</a:t>
            </a: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7331E6F4-54E6-D280-B2B1-C74AAD8C84F6}"/>
              </a:ext>
            </a:extLst>
          </p:cNvPr>
          <p:cNvSpPr txBox="1"/>
          <p:nvPr/>
        </p:nvSpPr>
        <p:spPr>
          <a:xfrm>
            <a:off x="10395734" y="3151098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51</a:t>
            </a:r>
          </a:p>
        </p:txBody>
      </p:sp>
      <p:sp>
        <p:nvSpPr>
          <p:cNvPr id="59" name="Metin kutusu 58">
            <a:extLst>
              <a:ext uri="{FF2B5EF4-FFF2-40B4-BE49-F238E27FC236}">
                <a16:creationId xmlns:a16="http://schemas.microsoft.com/office/drawing/2014/main" id="{73686A13-5F6B-CE4D-2E14-104CB8AAD1D6}"/>
              </a:ext>
            </a:extLst>
          </p:cNvPr>
          <p:cNvSpPr txBox="1"/>
          <p:nvPr/>
        </p:nvSpPr>
        <p:spPr>
          <a:xfrm>
            <a:off x="10395264" y="3583119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20</a:t>
            </a:r>
          </a:p>
        </p:txBody>
      </p: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8FAA02E0-4465-32C1-9D63-37858DBECBA7}"/>
              </a:ext>
            </a:extLst>
          </p:cNvPr>
          <p:cNvSpPr txBox="1"/>
          <p:nvPr/>
        </p:nvSpPr>
        <p:spPr>
          <a:xfrm>
            <a:off x="10395264" y="3988141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33</a:t>
            </a: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0F46E9DA-9407-10CC-2E84-26CCB489A47A}"/>
              </a:ext>
            </a:extLst>
          </p:cNvPr>
          <p:cNvSpPr txBox="1"/>
          <p:nvPr/>
        </p:nvSpPr>
        <p:spPr>
          <a:xfrm>
            <a:off x="10395264" y="4431689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28</a:t>
            </a:r>
          </a:p>
        </p:txBody>
      </p: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51D321B7-BFC7-4A12-7E37-D3A90D0C1365}"/>
              </a:ext>
            </a:extLst>
          </p:cNvPr>
          <p:cNvSpPr txBox="1"/>
          <p:nvPr/>
        </p:nvSpPr>
        <p:spPr>
          <a:xfrm>
            <a:off x="10395264" y="4843662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25</a:t>
            </a:r>
          </a:p>
        </p:txBody>
      </p: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8A67C50D-2635-75FE-F1BB-DD946411166B}"/>
              </a:ext>
            </a:extLst>
          </p:cNvPr>
          <p:cNvSpPr txBox="1"/>
          <p:nvPr/>
        </p:nvSpPr>
        <p:spPr>
          <a:xfrm>
            <a:off x="10395264" y="5255635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28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6B4790E-3596-3190-6248-51F44608B070}"/>
              </a:ext>
            </a:extLst>
          </p:cNvPr>
          <p:cNvSpPr txBox="1"/>
          <p:nvPr/>
        </p:nvSpPr>
        <p:spPr>
          <a:xfrm>
            <a:off x="3159708" y="6116803"/>
            <a:ext cx="21182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latin typeface="Segoe UI" panose="020B0502040204020203" pitchFamily="34" charset="0"/>
                <a:cs typeface="Segoe UI" panose="020B0502040204020203" pitchFamily="34" charset="0"/>
              </a:rPr>
              <a:t>TEMİZLİK </a:t>
            </a:r>
            <a:r>
              <a:rPr lang="tr-TR" sz="1200">
                <a:latin typeface="Segoe UI" panose="020B0502040204020203" pitchFamily="34" charset="0"/>
                <a:cs typeface="Segoe UI" panose="020B0502040204020203" pitchFamily="34" charset="0"/>
              </a:rPr>
              <a:t>PERSONELİ 4     </a:t>
            </a:r>
            <a:endParaRPr lang="tr-TR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DF3B1BD-5819-1765-BFB1-385D5858D087}"/>
              </a:ext>
            </a:extLst>
          </p:cNvPr>
          <p:cNvSpPr txBox="1"/>
          <p:nvPr/>
        </p:nvSpPr>
        <p:spPr>
          <a:xfrm>
            <a:off x="399302" y="6116802"/>
            <a:ext cx="21182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latin typeface="Segoe UI" panose="020B0502040204020203" pitchFamily="34" charset="0"/>
                <a:cs typeface="Segoe UI" panose="020B0502040204020203" pitchFamily="34" charset="0"/>
              </a:rPr>
              <a:t>İDARİ PERSONEL      6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0B0B501-6F91-64AF-0817-A99718F8F46A}"/>
              </a:ext>
            </a:extLst>
          </p:cNvPr>
          <p:cNvSpPr txBox="1"/>
          <p:nvPr/>
        </p:nvSpPr>
        <p:spPr>
          <a:xfrm>
            <a:off x="7294077" y="3564266"/>
            <a:ext cx="923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  </a:t>
            </a:r>
            <a:r>
              <a:rPr lang="tr-TR" dirty="0"/>
              <a:t>79</a:t>
            </a:r>
          </a:p>
        </p:txBody>
      </p:sp>
    </p:spTree>
    <p:extLst>
      <p:ext uri="{BB962C8B-B14F-4D97-AF65-F5344CB8AC3E}">
        <p14:creationId xmlns:p14="http://schemas.microsoft.com/office/powerpoint/2010/main" val="410924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5" descr="metin, ekran görüntüsü, yazı tipi içeren bir resim&#10;&#10;Yapay zeka tarafından oluşturulmuş içerik yanlış olabili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 txBox="1"/>
          <p:nvPr/>
        </p:nvSpPr>
        <p:spPr>
          <a:xfrm>
            <a:off x="82296" y="2711295"/>
            <a:ext cx="464515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0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BİTKİSEL VE HAYVANSAL ÜRETİM</a:t>
            </a:r>
            <a:endParaRPr sz="20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82296" y="3131919"/>
            <a:ext cx="464515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0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YÖNETİM VE ORGANİZASYON</a:t>
            </a:r>
            <a:endParaRPr sz="20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82296" y="3552543"/>
            <a:ext cx="464515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18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OTEL, LOKANTA VE İKRAM HİZMETLERİ</a:t>
            </a:r>
            <a:endParaRPr sz="18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82296" y="3973167"/>
            <a:ext cx="464515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0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MİMARLIK VE ŞEHİR PLANLAMA</a:t>
            </a:r>
            <a:endParaRPr sz="20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82296" y="4393791"/>
            <a:ext cx="464515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0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ORMANCILIK</a:t>
            </a:r>
            <a:endParaRPr sz="20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1" name="Google Shape;181;p5"/>
          <p:cNvSpPr txBox="1"/>
          <p:nvPr/>
        </p:nvSpPr>
        <p:spPr>
          <a:xfrm>
            <a:off x="82296" y="4814415"/>
            <a:ext cx="464515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0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VETERİNERLİK</a:t>
            </a:r>
            <a:endParaRPr sz="20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82296" y="5235039"/>
            <a:ext cx="464515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82296" y="5655663"/>
            <a:ext cx="464515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82296" y="6048855"/>
            <a:ext cx="464515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5" name="Google Shape;185;p5"/>
          <p:cNvSpPr txBox="1"/>
          <p:nvPr/>
        </p:nvSpPr>
        <p:spPr>
          <a:xfrm>
            <a:off x="82296" y="6469479"/>
            <a:ext cx="464515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4937761" y="2711294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67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4937761" y="3113630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102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4937761" y="354339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79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4937761" y="3945734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165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0" name="Google Shape;190;p5"/>
          <p:cNvSpPr txBox="1"/>
          <p:nvPr/>
        </p:nvSpPr>
        <p:spPr>
          <a:xfrm>
            <a:off x="4937761" y="436635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84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1" name="Google Shape;191;p5"/>
          <p:cNvSpPr txBox="1"/>
          <p:nvPr/>
        </p:nvSpPr>
        <p:spPr>
          <a:xfrm>
            <a:off x="4937761" y="4786982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100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2" name="Google Shape;192;p5"/>
          <p:cNvSpPr txBox="1"/>
          <p:nvPr/>
        </p:nvSpPr>
        <p:spPr>
          <a:xfrm>
            <a:off x="4937761" y="5207606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3" name="Google Shape;193;p5"/>
          <p:cNvSpPr txBox="1"/>
          <p:nvPr/>
        </p:nvSpPr>
        <p:spPr>
          <a:xfrm>
            <a:off x="4937761" y="564651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4937761" y="605799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5" name="Google Shape;195;p5"/>
          <p:cNvSpPr txBox="1"/>
          <p:nvPr/>
        </p:nvSpPr>
        <p:spPr>
          <a:xfrm>
            <a:off x="4937761" y="646947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6" name="Google Shape;196;p5"/>
          <p:cNvSpPr txBox="1"/>
          <p:nvPr/>
        </p:nvSpPr>
        <p:spPr>
          <a:xfrm>
            <a:off x="6007609" y="2711294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7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7" name="Google Shape;197;p5"/>
          <p:cNvSpPr txBox="1"/>
          <p:nvPr/>
        </p:nvSpPr>
        <p:spPr>
          <a:xfrm>
            <a:off x="6007609" y="3113630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9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8" name="Google Shape;198;p5"/>
          <p:cNvSpPr txBox="1"/>
          <p:nvPr/>
        </p:nvSpPr>
        <p:spPr>
          <a:xfrm>
            <a:off x="6007609" y="354339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7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9" name="Google Shape;199;p5"/>
          <p:cNvSpPr txBox="1"/>
          <p:nvPr/>
        </p:nvSpPr>
        <p:spPr>
          <a:xfrm>
            <a:off x="6007609" y="3945734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17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0" name="Google Shape;200;p5"/>
          <p:cNvSpPr txBox="1"/>
          <p:nvPr/>
        </p:nvSpPr>
        <p:spPr>
          <a:xfrm>
            <a:off x="6007609" y="436635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39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1" name="Google Shape;201;p5"/>
          <p:cNvSpPr txBox="1"/>
          <p:nvPr/>
        </p:nvSpPr>
        <p:spPr>
          <a:xfrm>
            <a:off x="6007609" y="4786982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28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2" name="Google Shape;202;p5"/>
          <p:cNvSpPr txBox="1"/>
          <p:nvPr/>
        </p:nvSpPr>
        <p:spPr>
          <a:xfrm>
            <a:off x="6007609" y="5207606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3" name="Google Shape;203;p5"/>
          <p:cNvSpPr txBox="1"/>
          <p:nvPr/>
        </p:nvSpPr>
        <p:spPr>
          <a:xfrm>
            <a:off x="6007609" y="564651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4" name="Google Shape;204;p5"/>
          <p:cNvSpPr txBox="1"/>
          <p:nvPr/>
        </p:nvSpPr>
        <p:spPr>
          <a:xfrm>
            <a:off x="6007609" y="605799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5" name="Google Shape;205;p5"/>
          <p:cNvSpPr txBox="1"/>
          <p:nvPr/>
        </p:nvSpPr>
        <p:spPr>
          <a:xfrm>
            <a:off x="6007609" y="646947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6" name="Google Shape;206;p5"/>
          <p:cNvSpPr txBox="1"/>
          <p:nvPr/>
        </p:nvSpPr>
        <p:spPr>
          <a:xfrm>
            <a:off x="7159753" y="2711294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22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7" name="Google Shape;207;p5"/>
          <p:cNvSpPr txBox="1"/>
          <p:nvPr/>
        </p:nvSpPr>
        <p:spPr>
          <a:xfrm>
            <a:off x="7159753" y="3113630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32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8" name="Google Shape;208;p5"/>
          <p:cNvSpPr txBox="1"/>
          <p:nvPr/>
        </p:nvSpPr>
        <p:spPr>
          <a:xfrm>
            <a:off x="7159753" y="354339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27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9" name="Google Shape;209;p5"/>
          <p:cNvSpPr txBox="1"/>
          <p:nvPr/>
        </p:nvSpPr>
        <p:spPr>
          <a:xfrm>
            <a:off x="7159753" y="3945734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32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0" name="Google Shape;210;p5"/>
          <p:cNvSpPr txBox="1"/>
          <p:nvPr/>
        </p:nvSpPr>
        <p:spPr>
          <a:xfrm>
            <a:off x="7159753" y="436635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32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1" name="Google Shape;211;p5"/>
          <p:cNvSpPr txBox="1"/>
          <p:nvPr/>
        </p:nvSpPr>
        <p:spPr>
          <a:xfrm>
            <a:off x="7159753" y="4786982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42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2" name="Google Shape;212;p5"/>
          <p:cNvSpPr txBox="1"/>
          <p:nvPr/>
        </p:nvSpPr>
        <p:spPr>
          <a:xfrm>
            <a:off x="7159753" y="5207606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3" name="Google Shape;213;p5"/>
          <p:cNvSpPr txBox="1"/>
          <p:nvPr/>
        </p:nvSpPr>
        <p:spPr>
          <a:xfrm>
            <a:off x="7159753" y="564651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4" name="Google Shape;214;p5"/>
          <p:cNvSpPr txBox="1"/>
          <p:nvPr/>
        </p:nvSpPr>
        <p:spPr>
          <a:xfrm>
            <a:off x="7159753" y="605799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5" name="Google Shape;215;p5"/>
          <p:cNvSpPr txBox="1"/>
          <p:nvPr/>
        </p:nvSpPr>
        <p:spPr>
          <a:xfrm>
            <a:off x="7159753" y="646947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6" name="Google Shape;216;p5"/>
          <p:cNvSpPr txBox="1"/>
          <p:nvPr/>
        </p:nvSpPr>
        <p:spPr>
          <a:xfrm>
            <a:off x="8631937" y="2711294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20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7" name="Google Shape;217;p5"/>
          <p:cNvSpPr txBox="1"/>
          <p:nvPr/>
        </p:nvSpPr>
        <p:spPr>
          <a:xfrm>
            <a:off x="8631937" y="3113630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30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8" name="Google Shape;218;p5"/>
          <p:cNvSpPr txBox="1"/>
          <p:nvPr/>
        </p:nvSpPr>
        <p:spPr>
          <a:xfrm>
            <a:off x="8631937" y="354339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25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9" name="Google Shape;219;p5"/>
          <p:cNvSpPr txBox="1"/>
          <p:nvPr/>
        </p:nvSpPr>
        <p:spPr>
          <a:xfrm>
            <a:off x="8631937" y="3945734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30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8631937" y="436635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30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1" name="Google Shape;221;p5"/>
          <p:cNvSpPr txBox="1"/>
          <p:nvPr/>
        </p:nvSpPr>
        <p:spPr>
          <a:xfrm>
            <a:off x="8631937" y="4786982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40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2" name="Google Shape;222;p5"/>
          <p:cNvSpPr txBox="1"/>
          <p:nvPr/>
        </p:nvSpPr>
        <p:spPr>
          <a:xfrm>
            <a:off x="8631937" y="5207606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3" name="Google Shape;223;p5"/>
          <p:cNvSpPr txBox="1"/>
          <p:nvPr/>
        </p:nvSpPr>
        <p:spPr>
          <a:xfrm>
            <a:off x="8631937" y="564651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4" name="Google Shape;224;p5"/>
          <p:cNvSpPr txBox="1"/>
          <p:nvPr/>
        </p:nvSpPr>
        <p:spPr>
          <a:xfrm>
            <a:off x="8631937" y="605799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5" name="Google Shape;225;p5"/>
          <p:cNvSpPr txBox="1"/>
          <p:nvPr/>
        </p:nvSpPr>
        <p:spPr>
          <a:xfrm>
            <a:off x="8631937" y="646947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6" name="Google Shape;226;p5"/>
          <p:cNvSpPr txBox="1"/>
          <p:nvPr/>
        </p:nvSpPr>
        <p:spPr>
          <a:xfrm>
            <a:off x="10488169" y="2711294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7" name="Google Shape;227;p5"/>
          <p:cNvSpPr txBox="1"/>
          <p:nvPr/>
        </p:nvSpPr>
        <p:spPr>
          <a:xfrm>
            <a:off x="10488169" y="3113630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8" name="Google Shape;228;p5"/>
          <p:cNvSpPr txBox="1"/>
          <p:nvPr/>
        </p:nvSpPr>
        <p:spPr>
          <a:xfrm>
            <a:off x="10488169" y="354339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9" name="Google Shape;229;p5"/>
          <p:cNvSpPr txBox="1"/>
          <p:nvPr/>
        </p:nvSpPr>
        <p:spPr>
          <a:xfrm>
            <a:off x="10488169" y="3945734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0" name="Google Shape;230;p5"/>
          <p:cNvSpPr txBox="1"/>
          <p:nvPr/>
        </p:nvSpPr>
        <p:spPr>
          <a:xfrm>
            <a:off x="10488169" y="436635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1" name="Google Shape;231;p5"/>
          <p:cNvSpPr txBox="1"/>
          <p:nvPr/>
        </p:nvSpPr>
        <p:spPr>
          <a:xfrm>
            <a:off x="10488169" y="4786982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2" name="Google Shape;232;p5"/>
          <p:cNvSpPr txBox="1"/>
          <p:nvPr/>
        </p:nvSpPr>
        <p:spPr>
          <a:xfrm>
            <a:off x="10488169" y="5207606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3" name="Google Shape;233;p5"/>
          <p:cNvSpPr txBox="1"/>
          <p:nvPr/>
        </p:nvSpPr>
        <p:spPr>
          <a:xfrm>
            <a:off x="10488169" y="564651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4" name="Google Shape;234;p5"/>
          <p:cNvSpPr txBox="1"/>
          <p:nvPr/>
        </p:nvSpPr>
        <p:spPr>
          <a:xfrm>
            <a:off x="10488169" y="605799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5" name="Google Shape;235;p5"/>
          <p:cNvSpPr txBox="1"/>
          <p:nvPr/>
        </p:nvSpPr>
        <p:spPr>
          <a:xfrm>
            <a:off x="10488169" y="646947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6" name="Google Shape;236;p5"/>
          <p:cNvSpPr txBox="1"/>
          <p:nvPr/>
        </p:nvSpPr>
        <p:spPr>
          <a:xfrm>
            <a:off x="1754970" y="302358"/>
            <a:ext cx="9209517" cy="774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tr-TR" sz="2800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ÖĞRENCİ </a:t>
            </a:r>
            <a:r>
              <a:rPr lang="tr-TR" sz="1800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(ÖNLİSANS, LİSANS)</a:t>
            </a:r>
            <a:endParaRPr sz="2800" cap="none"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" name="Google Shape;216;p5">
            <a:extLst>
              <a:ext uri="{FF2B5EF4-FFF2-40B4-BE49-F238E27FC236}">
                <a16:creationId xmlns:a16="http://schemas.microsoft.com/office/drawing/2014/main" id="{3D9D0763-B57C-C633-865D-3F72D3ED3681}"/>
              </a:ext>
            </a:extLst>
          </p:cNvPr>
          <p:cNvSpPr txBox="1"/>
          <p:nvPr/>
        </p:nvSpPr>
        <p:spPr>
          <a:xfrm>
            <a:off x="10488168" y="2752541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" name="Google Shape;216;p5">
            <a:extLst>
              <a:ext uri="{FF2B5EF4-FFF2-40B4-BE49-F238E27FC236}">
                <a16:creationId xmlns:a16="http://schemas.microsoft.com/office/drawing/2014/main" id="{186226F1-8907-72B6-03F3-C549332387F5}"/>
              </a:ext>
            </a:extLst>
          </p:cNvPr>
          <p:cNvSpPr txBox="1"/>
          <p:nvPr/>
        </p:nvSpPr>
        <p:spPr>
          <a:xfrm>
            <a:off x="10488167" y="3098618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" name="Google Shape;216;p5">
            <a:extLst>
              <a:ext uri="{FF2B5EF4-FFF2-40B4-BE49-F238E27FC236}">
                <a16:creationId xmlns:a16="http://schemas.microsoft.com/office/drawing/2014/main" id="{5AEE07C7-FB98-2291-520F-E6759D10FE77}"/>
              </a:ext>
            </a:extLst>
          </p:cNvPr>
          <p:cNvSpPr txBox="1"/>
          <p:nvPr/>
        </p:nvSpPr>
        <p:spPr>
          <a:xfrm>
            <a:off x="10488166" y="3506822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" name="Google Shape;216;p5">
            <a:extLst>
              <a:ext uri="{FF2B5EF4-FFF2-40B4-BE49-F238E27FC236}">
                <a16:creationId xmlns:a16="http://schemas.microsoft.com/office/drawing/2014/main" id="{5C4AB5EF-5F73-5759-714A-718B012292B2}"/>
              </a:ext>
            </a:extLst>
          </p:cNvPr>
          <p:cNvSpPr txBox="1"/>
          <p:nvPr/>
        </p:nvSpPr>
        <p:spPr>
          <a:xfrm>
            <a:off x="10488165" y="3931919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" name="Google Shape;216;p5">
            <a:extLst>
              <a:ext uri="{FF2B5EF4-FFF2-40B4-BE49-F238E27FC236}">
                <a16:creationId xmlns:a16="http://schemas.microsoft.com/office/drawing/2014/main" id="{162EA3D4-244C-6527-E1E7-30F48F5DC578}"/>
              </a:ext>
            </a:extLst>
          </p:cNvPr>
          <p:cNvSpPr txBox="1"/>
          <p:nvPr/>
        </p:nvSpPr>
        <p:spPr>
          <a:xfrm>
            <a:off x="10488164" y="4357016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" name="Google Shape;216;p5">
            <a:extLst>
              <a:ext uri="{FF2B5EF4-FFF2-40B4-BE49-F238E27FC236}">
                <a16:creationId xmlns:a16="http://schemas.microsoft.com/office/drawing/2014/main" id="{1FFF0E4F-AD18-FF7D-9D2F-254D24AF2E06}"/>
              </a:ext>
            </a:extLst>
          </p:cNvPr>
          <p:cNvSpPr txBox="1"/>
          <p:nvPr/>
        </p:nvSpPr>
        <p:spPr>
          <a:xfrm>
            <a:off x="10488163" y="4764023"/>
            <a:ext cx="804671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7" descr="metin, ekran görüntüsü, yazı tipi içeren bir resim&#10;&#10;Yapay zeka tarafından oluşturulmuş içerik yanlış olabili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7"/>
          <p:cNvSpPr txBox="1"/>
          <p:nvPr/>
        </p:nvSpPr>
        <p:spPr>
          <a:xfrm>
            <a:off x="4873753" y="2711295"/>
            <a:ext cx="342900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14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8" name="Google Shape;298;p7"/>
          <p:cNvSpPr txBox="1"/>
          <p:nvPr/>
        </p:nvSpPr>
        <p:spPr>
          <a:xfrm>
            <a:off x="4873753" y="3131919"/>
            <a:ext cx="342900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9" name="Google Shape;299;p7"/>
          <p:cNvSpPr txBox="1"/>
          <p:nvPr/>
        </p:nvSpPr>
        <p:spPr>
          <a:xfrm>
            <a:off x="4873753" y="3552543"/>
            <a:ext cx="342900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0" name="Google Shape;300;p7"/>
          <p:cNvSpPr txBox="1"/>
          <p:nvPr/>
        </p:nvSpPr>
        <p:spPr>
          <a:xfrm>
            <a:off x="4873753" y="3973167"/>
            <a:ext cx="342900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1" name="Google Shape;301;p7"/>
          <p:cNvSpPr txBox="1"/>
          <p:nvPr/>
        </p:nvSpPr>
        <p:spPr>
          <a:xfrm>
            <a:off x="4873753" y="4393791"/>
            <a:ext cx="342900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2" name="Google Shape;302;p7"/>
          <p:cNvSpPr txBox="1"/>
          <p:nvPr/>
        </p:nvSpPr>
        <p:spPr>
          <a:xfrm>
            <a:off x="4873753" y="4805271"/>
            <a:ext cx="342900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3" name="Google Shape;303;p7"/>
          <p:cNvSpPr txBox="1"/>
          <p:nvPr/>
        </p:nvSpPr>
        <p:spPr>
          <a:xfrm>
            <a:off x="4873753" y="5225895"/>
            <a:ext cx="342900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14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4" name="Google Shape;304;p7"/>
          <p:cNvSpPr txBox="1"/>
          <p:nvPr/>
        </p:nvSpPr>
        <p:spPr>
          <a:xfrm>
            <a:off x="8485633" y="2711295"/>
            <a:ext cx="342900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9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5" name="Google Shape;305;p7"/>
          <p:cNvSpPr txBox="1"/>
          <p:nvPr/>
        </p:nvSpPr>
        <p:spPr>
          <a:xfrm>
            <a:off x="8485633" y="3131919"/>
            <a:ext cx="342900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6" name="Google Shape;306;p7"/>
          <p:cNvSpPr txBox="1"/>
          <p:nvPr/>
        </p:nvSpPr>
        <p:spPr>
          <a:xfrm>
            <a:off x="8485633" y="3552543"/>
            <a:ext cx="342900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7" name="Google Shape;307;p7"/>
          <p:cNvSpPr txBox="1"/>
          <p:nvPr/>
        </p:nvSpPr>
        <p:spPr>
          <a:xfrm>
            <a:off x="8485633" y="3973167"/>
            <a:ext cx="342900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8" name="Google Shape;308;p7"/>
          <p:cNvSpPr txBox="1"/>
          <p:nvPr/>
        </p:nvSpPr>
        <p:spPr>
          <a:xfrm>
            <a:off x="8485633" y="4393791"/>
            <a:ext cx="342900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9" name="Google Shape;309;p7"/>
          <p:cNvSpPr txBox="1"/>
          <p:nvPr/>
        </p:nvSpPr>
        <p:spPr>
          <a:xfrm>
            <a:off x="8485633" y="4805271"/>
            <a:ext cx="342900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0" name="Google Shape;310;p7"/>
          <p:cNvSpPr txBox="1"/>
          <p:nvPr/>
        </p:nvSpPr>
        <p:spPr>
          <a:xfrm>
            <a:off x="8485633" y="5225895"/>
            <a:ext cx="3429000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9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1" name="Google Shape;311;p7"/>
          <p:cNvSpPr txBox="1"/>
          <p:nvPr/>
        </p:nvSpPr>
        <p:spPr>
          <a:xfrm>
            <a:off x="2718816" y="2711295"/>
            <a:ext cx="197510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2" name="Google Shape;312;p7"/>
          <p:cNvSpPr txBox="1"/>
          <p:nvPr/>
        </p:nvSpPr>
        <p:spPr>
          <a:xfrm>
            <a:off x="2718816" y="3131919"/>
            <a:ext cx="197510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3" name="Google Shape;313;p7"/>
          <p:cNvSpPr txBox="1"/>
          <p:nvPr/>
        </p:nvSpPr>
        <p:spPr>
          <a:xfrm>
            <a:off x="2718816" y="3552543"/>
            <a:ext cx="197510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4" name="Google Shape;314;p7"/>
          <p:cNvSpPr txBox="1"/>
          <p:nvPr/>
        </p:nvSpPr>
        <p:spPr>
          <a:xfrm>
            <a:off x="2718816" y="3973167"/>
            <a:ext cx="197510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5" name="Google Shape;315;p7"/>
          <p:cNvSpPr txBox="1"/>
          <p:nvPr/>
        </p:nvSpPr>
        <p:spPr>
          <a:xfrm>
            <a:off x="2718816" y="4393791"/>
            <a:ext cx="197510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6" name="Google Shape;316;p7"/>
          <p:cNvSpPr txBox="1"/>
          <p:nvPr/>
        </p:nvSpPr>
        <p:spPr>
          <a:xfrm>
            <a:off x="2718816" y="4805271"/>
            <a:ext cx="197510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7" name="Google Shape;317;p7"/>
          <p:cNvSpPr txBox="1"/>
          <p:nvPr/>
        </p:nvSpPr>
        <p:spPr>
          <a:xfrm>
            <a:off x="2718816" y="5225895"/>
            <a:ext cx="1975104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8" name="Google Shape;318;p7"/>
          <p:cNvSpPr txBox="1"/>
          <p:nvPr/>
        </p:nvSpPr>
        <p:spPr>
          <a:xfrm>
            <a:off x="2590800" y="6158583"/>
            <a:ext cx="2074545" cy="397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18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Bulunmamaktadır</a:t>
            </a:r>
            <a:endParaRPr sz="18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9" name="Google Shape;319;p7"/>
          <p:cNvSpPr txBox="1"/>
          <p:nvPr/>
        </p:nvSpPr>
        <p:spPr>
          <a:xfrm>
            <a:off x="7507607" y="6158583"/>
            <a:ext cx="2141599" cy="397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000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Aktif Değildir</a:t>
            </a:r>
            <a:endParaRPr sz="20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8"/>
          <p:cNvSpPr/>
          <p:nvPr/>
        </p:nvSpPr>
        <p:spPr>
          <a:xfrm>
            <a:off x="0" y="0"/>
            <a:ext cx="12192000" cy="3414000"/>
          </a:xfrm>
          <a:custGeom>
            <a:avLst/>
            <a:gdLst/>
            <a:ahLst/>
            <a:cxnLst/>
            <a:rect l="l" t="t" r="r" b="b"/>
            <a:pathLst>
              <a:path w="12192000" h="3414000" extrusionOk="0">
                <a:moveTo>
                  <a:pt x="0" y="0"/>
                </a:moveTo>
                <a:lnTo>
                  <a:pt x="12192000" y="0"/>
                </a:lnTo>
                <a:lnTo>
                  <a:pt x="12192000" y="3363677"/>
                </a:lnTo>
                <a:lnTo>
                  <a:pt x="12141171" y="3348643"/>
                </a:lnTo>
                <a:cubicBezTo>
                  <a:pt x="12130340" y="3352656"/>
                  <a:pt x="12120137" y="3342208"/>
                  <a:pt x="12096804" y="3337419"/>
                </a:cubicBezTo>
                <a:cubicBezTo>
                  <a:pt x="12073471" y="3332630"/>
                  <a:pt x="12025984" y="3353421"/>
                  <a:pt x="12001172" y="3319906"/>
                </a:cubicBezTo>
                <a:cubicBezTo>
                  <a:pt x="11931984" y="3317322"/>
                  <a:pt x="11987030" y="3316977"/>
                  <a:pt x="11929171" y="3326226"/>
                </a:cubicBezTo>
                <a:cubicBezTo>
                  <a:pt x="11931062" y="3332410"/>
                  <a:pt x="11821861" y="3285262"/>
                  <a:pt x="11820782" y="3289139"/>
                </a:cubicBezTo>
                <a:lnTo>
                  <a:pt x="11760586" y="3251827"/>
                </a:lnTo>
                <a:cubicBezTo>
                  <a:pt x="11725035" y="3246909"/>
                  <a:pt x="11677570" y="3253905"/>
                  <a:pt x="11653933" y="3237073"/>
                </a:cubicBezTo>
                <a:cubicBezTo>
                  <a:pt x="11648284" y="3237361"/>
                  <a:pt x="11597503" y="3198993"/>
                  <a:pt x="11577355" y="3211512"/>
                </a:cubicBezTo>
                <a:cubicBezTo>
                  <a:pt x="11529762" y="3203503"/>
                  <a:pt x="11537361" y="3169633"/>
                  <a:pt x="11462173" y="3157413"/>
                </a:cubicBezTo>
                <a:cubicBezTo>
                  <a:pt x="11410782" y="3145332"/>
                  <a:pt x="11394963" y="3124923"/>
                  <a:pt x="11336983" y="3096805"/>
                </a:cubicBezTo>
                <a:cubicBezTo>
                  <a:pt x="11307545" y="3084857"/>
                  <a:pt x="11278574" y="3101437"/>
                  <a:pt x="11255758" y="3091685"/>
                </a:cubicBezTo>
                <a:cubicBezTo>
                  <a:pt x="11232943" y="3081933"/>
                  <a:pt x="11238810" y="3066090"/>
                  <a:pt x="11200090" y="3038291"/>
                </a:cubicBezTo>
                <a:cubicBezTo>
                  <a:pt x="11153789" y="3006660"/>
                  <a:pt x="11084773" y="2967348"/>
                  <a:pt x="11053220" y="2918932"/>
                </a:cubicBezTo>
                <a:cubicBezTo>
                  <a:pt x="11009753" y="2888387"/>
                  <a:pt x="10991742" y="2867291"/>
                  <a:pt x="10939288" y="2855023"/>
                </a:cubicBezTo>
                <a:cubicBezTo>
                  <a:pt x="10775958" y="2834655"/>
                  <a:pt x="10755286" y="2847290"/>
                  <a:pt x="10744450" y="2833410"/>
                </a:cubicBezTo>
                <a:cubicBezTo>
                  <a:pt x="10732967" y="2835610"/>
                  <a:pt x="10488076" y="2783584"/>
                  <a:pt x="10343114" y="2798726"/>
                </a:cubicBezTo>
                <a:cubicBezTo>
                  <a:pt x="10237708" y="2801066"/>
                  <a:pt x="10137651" y="2840908"/>
                  <a:pt x="10082228" y="2811706"/>
                </a:cubicBezTo>
                <a:cubicBezTo>
                  <a:pt x="10002977" y="2836117"/>
                  <a:pt x="10065027" y="2834240"/>
                  <a:pt x="9724642" y="2837965"/>
                </a:cubicBezTo>
                <a:cubicBezTo>
                  <a:pt x="9384257" y="2841690"/>
                  <a:pt x="8208254" y="2743821"/>
                  <a:pt x="8039917" y="2834055"/>
                </a:cubicBezTo>
                <a:cubicBezTo>
                  <a:pt x="7683020" y="2867979"/>
                  <a:pt x="7380768" y="2943417"/>
                  <a:pt x="6923165" y="2920979"/>
                </a:cubicBezTo>
                <a:cubicBezTo>
                  <a:pt x="5970797" y="2826377"/>
                  <a:pt x="4381148" y="3024063"/>
                  <a:pt x="3308916" y="3049911"/>
                </a:cubicBezTo>
                <a:cubicBezTo>
                  <a:pt x="2539230" y="3090131"/>
                  <a:pt x="2490112" y="3162141"/>
                  <a:pt x="2279650" y="3187700"/>
                </a:cubicBezTo>
                <a:cubicBezTo>
                  <a:pt x="2069188" y="3213259"/>
                  <a:pt x="2113875" y="3207496"/>
                  <a:pt x="2046142" y="3203263"/>
                </a:cubicBezTo>
                <a:cubicBezTo>
                  <a:pt x="1978409" y="3199030"/>
                  <a:pt x="1916122" y="3198915"/>
                  <a:pt x="1835150" y="3200400"/>
                </a:cubicBezTo>
                <a:cubicBezTo>
                  <a:pt x="1728778" y="3151085"/>
                  <a:pt x="1655086" y="3208292"/>
                  <a:pt x="1560312" y="3212173"/>
                </a:cubicBezTo>
                <a:cubicBezTo>
                  <a:pt x="1488788" y="3201117"/>
                  <a:pt x="1381396" y="3228826"/>
                  <a:pt x="1304604" y="3185587"/>
                </a:cubicBezTo>
                <a:cubicBezTo>
                  <a:pt x="1214758" y="3240983"/>
                  <a:pt x="1240861" y="3204815"/>
                  <a:pt x="1160924" y="3219675"/>
                </a:cubicBezTo>
                <a:cubicBezTo>
                  <a:pt x="1120940" y="3215838"/>
                  <a:pt x="1029088" y="3185515"/>
                  <a:pt x="909691" y="3216917"/>
                </a:cubicBezTo>
                <a:cubicBezTo>
                  <a:pt x="894584" y="3261614"/>
                  <a:pt x="794971" y="3221232"/>
                  <a:pt x="764022" y="3235844"/>
                </a:cubicBezTo>
                <a:cubicBezTo>
                  <a:pt x="713144" y="3261930"/>
                  <a:pt x="769147" y="3237497"/>
                  <a:pt x="701916" y="3250221"/>
                </a:cubicBezTo>
                <a:cubicBezTo>
                  <a:pt x="644189" y="3215026"/>
                  <a:pt x="469866" y="3373155"/>
                  <a:pt x="408703" y="3323459"/>
                </a:cubicBezTo>
                <a:cubicBezTo>
                  <a:pt x="401506" y="3343302"/>
                  <a:pt x="389128" y="3337529"/>
                  <a:pt x="369867" y="3339093"/>
                </a:cubicBezTo>
                <a:cubicBezTo>
                  <a:pt x="365490" y="3372373"/>
                  <a:pt x="330308" y="3346613"/>
                  <a:pt x="318912" y="3367911"/>
                </a:cubicBezTo>
                <a:cubicBezTo>
                  <a:pt x="256532" y="3381125"/>
                  <a:pt x="186613" y="3396059"/>
                  <a:pt x="119549" y="3404650"/>
                </a:cubicBezTo>
                <a:lnTo>
                  <a:pt x="0" y="3414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8"/>
          <p:cNvSpPr/>
          <p:nvPr/>
        </p:nvSpPr>
        <p:spPr>
          <a:xfrm>
            <a:off x="605287" y="1765626"/>
            <a:ext cx="2624177" cy="2150270"/>
          </a:xfrm>
          <a:custGeom>
            <a:avLst/>
            <a:gdLst/>
            <a:ahLst/>
            <a:cxnLst/>
            <a:rect l="l" t="t" r="r" b="b"/>
            <a:pathLst>
              <a:path w="2400300" h="2400300" extrusionOk="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srgbClr val="000000">
                <a:alpha val="2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8"/>
          <p:cNvSpPr/>
          <p:nvPr/>
        </p:nvSpPr>
        <p:spPr>
          <a:xfrm>
            <a:off x="1665705" y="1599586"/>
            <a:ext cx="1027015" cy="258262"/>
          </a:xfrm>
          <a:custGeom>
            <a:avLst/>
            <a:gdLst/>
            <a:ahLst/>
            <a:cxnLst/>
            <a:rect l="l" t="t" r="r" b="b"/>
            <a:pathLst>
              <a:path w="2201784" h="594531" extrusionOk="0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8"/>
          <p:cNvSpPr/>
          <p:nvPr/>
        </p:nvSpPr>
        <p:spPr>
          <a:xfrm>
            <a:off x="3384454" y="1765625"/>
            <a:ext cx="2624328" cy="2150270"/>
          </a:xfrm>
          <a:custGeom>
            <a:avLst/>
            <a:gdLst/>
            <a:ahLst/>
            <a:cxnLst/>
            <a:rect l="l" t="t" r="r" b="b"/>
            <a:pathLst>
              <a:path w="2400300" h="2400300" extrusionOk="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srgbClr val="000000">
                <a:alpha val="2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8"/>
          <p:cNvSpPr/>
          <p:nvPr/>
        </p:nvSpPr>
        <p:spPr>
          <a:xfrm>
            <a:off x="6188946" y="1765625"/>
            <a:ext cx="2624328" cy="2150270"/>
          </a:xfrm>
          <a:custGeom>
            <a:avLst/>
            <a:gdLst/>
            <a:ahLst/>
            <a:cxnLst/>
            <a:rect l="l" t="t" r="r" b="b"/>
            <a:pathLst>
              <a:path w="2400300" h="2400300" extrusionOk="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srgbClr val="000000">
                <a:alpha val="2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8"/>
          <p:cNvSpPr/>
          <p:nvPr/>
        </p:nvSpPr>
        <p:spPr>
          <a:xfrm>
            <a:off x="8962385" y="1765626"/>
            <a:ext cx="2624328" cy="2150270"/>
          </a:xfrm>
          <a:custGeom>
            <a:avLst/>
            <a:gdLst/>
            <a:ahLst/>
            <a:cxnLst/>
            <a:rect l="l" t="t" r="r" b="b"/>
            <a:pathLst>
              <a:path w="2400300" h="2400300" extrusionOk="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srgbClr val="000000">
                <a:alpha val="2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8"/>
          <p:cNvSpPr/>
          <p:nvPr/>
        </p:nvSpPr>
        <p:spPr>
          <a:xfrm rot="-5400000">
            <a:off x="8341704" y="2793223"/>
            <a:ext cx="1027015" cy="258262"/>
          </a:xfrm>
          <a:custGeom>
            <a:avLst/>
            <a:gdLst/>
            <a:ahLst/>
            <a:cxnLst/>
            <a:rect l="l" t="t" r="r" b="b"/>
            <a:pathLst>
              <a:path w="2201784" h="594531" extrusionOk="0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8" descr="metin, ekran görüntüsü, yazı tipi, tasarım içeren bir resim&#10;&#10;Yapay zeka tarafından oluşturulmuş içerik yanlış olabili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8" descr="Laboratuvarlar | Bilgisayar Mühendisliği Bölümü | Mühendislik Fakültesi |  Gazi Üniversitesi"/>
          <p:cNvPicPr preferRelativeResize="0"/>
          <p:nvPr/>
        </p:nvPicPr>
        <p:blipFill rotWithShape="1">
          <a:blip r:embed="rId4">
            <a:alphaModFix/>
          </a:blip>
          <a:srcRect t="8927"/>
          <a:stretch/>
        </p:blipFill>
        <p:spPr>
          <a:xfrm>
            <a:off x="1654017" y="1099000"/>
            <a:ext cx="2044390" cy="139641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334" name="Google Shape;334;p8" descr="https://uludag.edu.tr/dosyalar/bituam/Laboratuvarlar/Kromatografi%20Laboratuvari/img_20201016_155011.jpg"/>
          <p:cNvPicPr preferRelativeResize="0"/>
          <p:nvPr/>
        </p:nvPicPr>
        <p:blipFill rotWithShape="1">
          <a:blip r:embed="rId5">
            <a:alphaModFix/>
          </a:blip>
          <a:srcRect t="8868"/>
          <a:stretch/>
        </p:blipFill>
        <p:spPr>
          <a:xfrm>
            <a:off x="4051504" y="1098460"/>
            <a:ext cx="2044496" cy="139739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335" name="Google Shape;335;p8" descr="Laboratuvarlar | Bilgisayar Mühendisliği Bölümü | Mühendislik Fakültesi |  Gazi Üniversitesi"/>
          <p:cNvPicPr preferRelativeResize="0"/>
          <p:nvPr/>
        </p:nvPicPr>
        <p:blipFill rotWithShape="1">
          <a:blip r:embed="rId4">
            <a:alphaModFix/>
          </a:blip>
          <a:srcRect t="8927"/>
          <a:stretch/>
        </p:blipFill>
        <p:spPr>
          <a:xfrm>
            <a:off x="6522796" y="1098960"/>
            <a:ext cx="2044496" cy="139648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336" name="Google Shape;336;p8" descr="https://uludag.edu.tr/dosyalar/bituam/Laboratuvarlar/Kromatografi%20Laboratuvari/img_20201016_155011.jpg"/>
          <p:cNvPicPr preferRelativeResize="0"/>
          <p:nvPr/>
        </p:nvPicPr>
        <p:blipFill rotWithShape="1">
          <a:blip r:embed="rId5">
            <a:alphaModFix/>
          </a:blip>
          <a:srcRect t="8868"/>
          <a:stretch/>
        </p:blipFill>
        <p:spPr>
          <a:xfrm>
            <a:off x="8962385" y="1098460"/>
            <a:ext cx="2044496" cy="139739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337" name="Google Shape;337;p8"/>
          <p:cNvSpPr txBox="1"/>
          <p:nvPr/>
        </p:nvSpPr>
        <p:spPr>
          <a:xfrm>
            <a:off x="3968496" y="4392212"/>
            <a:ext cx="3493008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Ders Uygulama Laboratuvarı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38" name="Google Shape;338;p8"/>
          <p:cNvSpPr txBox="1"/>
          <p:nvPr/>
        </p:nvSpPr>
        <p:spPr>
          <a:xfrm>
            <a:off x="3968496" y="4778970"/>
            <a:ext cx="3493008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0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Bilgisayar</a:t>
            </a:r>
            <a:endParaRPr sz="20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39" name="Google Shape;339;p8"/>
          <p:cNvSpPr txBox="1"/>
          <p:nvPr/>
        </p:nvSpPr>
        <p:spPr>
          <a:xfrm>
            <a:off x="3926087" y="5255540"/>
            <a:ext cx="3493008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indent="-22860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tr-TR" sz="2000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Laptop / Tablet</a:t>
            </a:r>
            <a:endParaRPr sz="20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0" name="Google Shape;340;p8"/>
          <p:cNvSpPr txBox="1"/>
          <p:nvPr/>
        </p:nvSpPr>
        <p:spPr>
          <a:xfrm>
            <a:off x="4008102" y="5681520"/>
            <a:ext cx="3493008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0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Yazıcı/Fotokopi Makinası</a:t>
            </a:r>
            <a:endParaRPr sz="20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1" name="Google Shape;341;p8"/>
          <p:cNvSpPr txBox="1"/>
          <p:nvPr/>
        </p:nvSpPr>
        <p:spPr>
          <a:xfrm>
            <a:off x="3968496" y="6022554"/>
            <a:ext cx="3493008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0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Projeksiyon cihazı</a:t>
            </a:r>
            <a:endParaRPr sz="20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2" name="Google Shape;342;p8"/>
          <p:cNvSpPr txBox="1"/>
          <p:nvPr/>
        </p:nvSpPr>
        <p:spPr>
          <a:xfrm>
            <a:off x="3968496" y="6443178"/>
            <a:ext cx="3493008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3" name="Google Shape;343;p8"/>
          <p:cNvSpPr txBox="1"/>
          <p:nvPr/>
        </p:nvSpPr>
        <p:spPr>
          <a:xfrm>
            <a:off x="7562469" y="4417096"/>
            <a:ext cx="712058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0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7</a:t>
            </a:r>
            <a:endParaRPr sz="20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4" name="Google Shape;344;p8"/>
          <p:cNvSpPr txBox="1"/>
          <p:nvPr/>
        </p:nvSpPr>
        <p:spPr>
          <a:xfrm>
            <a:off x="7554518" y="4818725"/>
            <a:ext cx="712058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0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120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5" name="Google Shape;345;p8"/>
          <p:cNvSpPr txBox="1"/>
          <p:nvPr/>
        </p:nvSpPr>
        <p:spPr>
          <a:xfrm>
            <a:off x="7570420" y="5239349"/>
            <a:ext cx="712058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00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3 / 24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6" name="Google Shape;346;p8"/>
          <p:cNvSpPr txBox="1"/>
          <p:nvPr/>
        </p:nvSpPr>
        <p:spPr>
          <a:xfrm>
            <a:off x="7562469" y="5691777"/>
            <a:ext cx="712058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0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26</a:t>
            </a:r>
            <a:endParaRPr sz="20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7" name="Google Shape;347;p8"/>
          <p:cNvSpPr txBox="1"/>
          <p:nvPr/>
        </p:nvSpPr>
        <p:spPr>
          <a:xfrm>
            <a:off x="7578371" y="6094113"/>
            <a:ext cx="712058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0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22</a:t>
            </a:r>
            <a:endParaRPr sz="20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8" name="Google Shape;348;p8"/>
          <p:cNvSpPr txBox="1"/>
          <p:nvPr/>
        </p:nvSpPr>
        <p:spPr>
          <a:xfrm>
            <a:off x="7618126" y="6443178"/>
            <a:ext cx="712058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9" name="Google Shape;349;p8"/>
          <p:cNvSpPr txBox="1"/>
          <p:nvPr/>
        </p:nvSpPr>
        <p:spPr>
          <a:xfrm>
            <a:off x="7570420" y="4000683"/>
            <a:ext cx="712058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0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sz="20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0" name="Google Shape;350;p8"/>
          <p:cNvSpPr txBox="1"/>
          <p:nvPr/>
        </p:nvSpPr>
        <p:spPr>
          <a:xfrm>
            <a:off x="3968496" y="4002746"/>
            <a:ext cx="3493008" cy="39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000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Bilgisayar </a:t>
            </a:r>
            <a:r>
              <a:rPr lang="tr-TR" sz="20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Laboratuvarı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9" descr="metin, ekran görüntüsü, tasarım içeren bir resim&#10;&#10;Yapay zeka tarafından oluşturulmuş içerik yanlış olabili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9"/>
          <p:cNvSpPr txBox="1"/>
          <p:nvPr/>
        </p:nvSpPr>
        <p:spPr>
          <a:xfrm>
            <a:off x="8394192" y="1463423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119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7" name="Google Shape;357;p9"/>
          <p:cNvSpPr txBox="1"/>
          <p:nvPr/>
        </p:nvSpPr>
        <p:spPr>
          <a:xfrm>
            <a:off x="8394192" y="1816315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10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8" name="Google Shape;358;p9"/>
          <p:cNvSpPr txBox="1"/>
          <p:nvPr/>
        </p:nvSpPr>
        <p:spPr>
          <a:xfrm>
            <a:off x="8394192" y="2236939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9" name="Google Shape;359;p9"/>
          <p:cNvSpPr txBox="1"/>
          <p:nvPr/>
        </p:nvSpPr>
        <p:spPr>
          <a:xfrm>
            <a:off x="8394192" y="2657563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0" name="Google Shape;360;p9"/>
          <p:cNvSpPr txBox="1"/>
          <p:nvPr/>
        </p:nvSpPr>
        <p:spPr>
          <a:xfrm>
            <a:off x="8394192" y="3059899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1" name="Google Shape;361;p9"/>
          <p:cNvSpPr txBox="1"/>
          <p:nvPr/>
        </p:nvSpPr>
        <p:spPr>
          <a:xfrm>
            <a:off x="8394192" y="3442423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2" name="Google Shape;362;p9"/>
          <p:cNvSpPr txBox="1"/>
          <p:nvPr/>
        </p:nvSpPr>
        <p:spPr>
          <a:xfrm>
            <a:off x="8394192" y="4058500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tr-TR" sz="240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r>
              <a:rPr lang="tr-TR" sz="2400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0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3" name="Google Shape;363;p9"/>
          <p:cNvSpPr txBox="1"/>
          <p:nvPr/>
        </p:nvSpPr>
        <p:spPr>
          <a:xfrm>
            <a:off x="8394192" y="4431499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4" name="Google Shape;364;p9"/>
          <p:cNvSpPr txBox="1"/>
          <p:nvPr/>
        </p:nvSpPr>
        <p:spPr>
          <a:xfrm>
            <a:off x="8394192" y="5022957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5" name="Google Shape;365;p9"/>
          <p:cNvSpPr txBox="1"/>
          <p:nvPr/>
        </p:nvSpPr>
        <p:spPr>
          <a:xfrm>
            <a:off x="8394192" y="5423369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6" name="Google Shape;366;p9"/>
          <p:cNvSpPr txBox="1"/>
          <p:nvPr/>
        </p:nvSpPr>
        <p:spPr>
          <a:xfrm>
            <a:off x="8394192" y="5823782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7" name="Google Shape;367;p9"/>
          <p:cNvSpPr txBox="1"/>
          <p:nvPr/>
        </p:nvSpPr>
        <p:spPr>
          <a:xfrm>
            <a:off x="8394192" y="6203983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10" descr="metin, ekran görüntüsü, yazı tipi, tasarım içeren bir resim&#10;&#10;Yapay zeka tarafından oluşturulmuş içerik yanlış olabili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0"/>
          <p:cNvSpPr txBox="1"/>
          <p:nvPr/>
        </p:nvSpPr>
        <p:spPr>
          <a:xfrm>
            <a:off x="8394192" y="4336937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74" name="Google Shape;374;p10"/>
          <p:cNvSpPr txBox="1"/>
          <p:nvPr/>
        </p:nvSpPr>
        <p:spPr>
          <a:xfrm>
            <a:off x="8394192" y="4757561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75" name="Google Shape;375;p10"/>
          <p:cNvSpPr txBox="1"/>
          <p:nvPr/>
        </p:nvSpPr>
        <p:spPr>
          <a:xfrm>
            <a:off x="8394192" y="5159896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76" name="Google Shape;376;p10"/>
          <p:cNvSpPr txBox="1"/>
          <p:nvPr/>
        </p:nvSpPr>
        <p:spPr>
          <a:xfrm>
            <a:off x="8394192" y="5580520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77" name="Google Shape;377;p10"/>
          <p:cNvSpPr txBox="1"/>
          <p:nvPr/>
        </p:nvSpPr>
        <p:spPr>
          <a:xfrm>
            <a:off x="8394192" y="6001144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78" name="Google Shape;378;p10"/>
          <p:cNvSpPr txBox="1"/>
          <p:nvPr/>
        </p:nvSpPr>
        <p:spPr>
          <a:xfrm>
            <a:off x="8394192" y="3974299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79" name="Google Shape;379;p10"/>
          <p:cNvSpPr txBox="1"/>
          <p:nvPr/>
        </p:nvSpPr>
        <p:spPr>
          <a:xfrm>
            <a:off x="8394192" y="1902675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0" name="Google Shape;380;p10"/>
          <p:cNvSpPr txBox="1"/>
          <p:nvPr/>
        </p:nvSpPr>
        <p:spPr>
          <a:xfrm>
            <a:off x="8394192" y="2309075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1" name="Google Shape;381;p10"/>
          <p:cNvSpPr txBox="1"/>
          <p:nvPr/>
        </p:nvSpPr>
        <p:spPr>
          <a:xfrm>
            <a:off x="8394192" y="2690075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2" name="Google Shape;382;p10"/>
          <p:cNvSpPr txBox="1"/>
          <p:nvPr/>
        </p:nvSpPr>
        <p:spPr>
          <a:xfrm>
            <a:off x="8394192" y="3109175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3" name="Google Shape;383;p10"/>
          <p:cNvSpPr txBox="1"/>
          <p:nvPr/>
        </p:nvSpPr>
        <p:spPr>
          <a:xfrm>
            <a:off x="8394192" y="3464775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4" name="Google Shape;384;p10"/>
          <p:cNvSpPr txBox="1"/>
          <p:nvPr/>
        </p:nvSpPr>
        <p:spPr>
          <a:xfrm>
            <a:off x="8394192" y="4379175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lvl="0" indent="-228600"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70,7 %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5" name="Google Shape;385;p10"/>
          <p:cNvSpPr txBox="1"/>
          <p:nvPr/>
        </p:nvSpPr>
        <p:spPr>
          <a:xfrm>
            <a:off x="8394192" y="4785575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lvl="0" indent="-228600"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73,9 %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6" name="Google Shape;386;p10"/>
          <p:cNvSpPr txBox="1"/>
          <p:nvPr/>
        </p:nvSpPr>
        <p:spPr>
          <a:xfrm>
            <a:off x="8394192" y="5166575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lvl="0" indent="-228600"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tr-TR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73,9 %</a:t>
            </a:r>
            <a:endParaRPr sz="2400" cap="none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7" name="Google Shape;387;p10"/>
          <p:cNvSpPr txBox="1"/>
          <p:nvPr/>
        </p:nvSpPr>
        <p:spPr>
          <a:xfrm>
            <a:off x="8394192" y="5585675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17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8" name="Google Shape;388;p10"/>
          <p:cNvSpPr txBox="1"/>
          <p:nvPr/>
        </p:nvSpPr>
        <p:spPr>
          <a:xfrm>
            <a:off x="8394192" y="5941275"/>
            <a:ext cx="1645920" cy="2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tr-TR" sz="2400" cap="none" dirty="0">
                <a:solidFill>
                  <a:srgbClr val="041B78"/>
                </a:solidFill>
                <a:latin typeface="Barlow"/>
                <a:ea typeface="Barlow"/>
                <a:cs typeface="Barlow"/>
                <a:sym typeface="Barlow"/>
              </a:rPr>
              <a:t>5</a:t>
            </a:r>
            <a:endParaRPr sz="2400" cap="none" dirty="0">
              <a:solidFill>
                <a:srgbClr val="041B78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4517</TotalTime>
  <Words>1284</Words>
  <Application>Microsoft Office PowerPoint</Application>
  <PresentationFormat>Geniş ekran</PresentationFormat>
  <Paragraphs>383</Paragraphs>
  <Slides>18</Slides>
  <Notes>18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9" baseType="lpstr">
      <vt:lpstr>Arial</vt:lpstr>
      <vt:lpstr>Play</vt:lpstr>
      <vt:lpstr>Barlow Medium</vt:lpstr>
      <vt:lpstr>Segoe UI</vt:lpstr>
      <vt:lpstr>Noto Sans Symbols</vt:lpstr>
      <vt:lpstr>Barlow</vt:lpstr>
      <vt:lpstr>Aptos</vt:lpstr>
      <vt:lpstr>Barlow Light</vt:lpstr>
      <vt:lpstr>Symbol</vt:lpstr>
      <vt:lpstr>Calibri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Nimet Çelebi</dc:creator>
  <cp:lastModifiedBy>Ayşen YANIK TORUN</cp:lastModifiedBy>
  <cp:revision>46</cp:revision>
  <dcterms:created xsi:type="dcterms:W3CDTF">2024-03-06T12:15:49Z</dcterms:created>
  <dcterms:modified xsi:type="dcterms:W3CDTF">2026-02-27T10:45:56Z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0x0101003945E1A85E7FA9438D7DF44D7802C21B</vt:lpwstr>
  </property>
</Properties>
</file>